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5" r:id="rId5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bril Fatface" charset="1" panose="02000503000000020003"/>
      <p:regular r:id="rId10"/>
    </p:embeddedFont>
    <p:embeddedFont>
      <p:font typeface="Abril Fatface Italics" charset="1" panose="02000503000000020003"/>
      <p:regular r:id="rId11"/>
    </p:embeddedFont>
    <p:embeddedFont>
      <p:font typeface="Sanchez" charset="1" panose="02000000000000000000"/>
      <p:regular r:id="rId12"/>
    </p:embeddedFont>
    <p:embeddedFont>
      <p:font typeface="Sanchez Italics" charset="1" panose="00000000000000000000"/>
      <p:regular r:id="rId13"/>
    </p:embeddedFont>
    <p:embeddedFont>
      <p:font typeface="League Spartan" charset="1" panose="00000800000000000000"/>
      <p:regular r:id="rId14"/>
    </p:embeddedFont>
    <p:embeddedFont>
      <p:font typeface="Telegraf" charset="1" panose="00000500000000000000"/>
      <p:regular r:id="rId15"/>
    </p:embeddedFont>
    <p:embeddedFont>
      <p:font typeface="Telegraf Bold" charset="1" panose="00000800000000000000"/>
      <p:regular r:id="rId16"/>
    </p:embeddedFont>
    <p:embeddedFont>
      <p:font typeface="Organic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29" Target="slides/slide12.xml" Type="http://schemas.openxmlformats.org/officeDocument/2006/relationships/slide"/><Relationship Id="rId3" Target="viewProps.xml" Type="http://schemas.openxmlformats.org/officeDocument/2006/relationships/viewProps"/><Relationship Id="rId30" Target="slides/slide13.xml" Type="http://schemas.openxmlformats.org/officeDocument/2006/relationships/slide"/><Relationship Id="rId31" Target="slides/slide14.xml" Type="http://schemas.openxmlformats.org/officeDocument/2006/relationships/slide"/><Relationship Id="rId32" Target="slides/slide15.xml" Type="http://schemas.openxmlformats.org/officeDocument/2006/relationships/slide"/><Relationship Id="rId33" Target="slides/slide16.xml" Type="http://schemas.openxmlformats.org/officeDocument/2006/relationships/slide"/><Relationship Id="rId34" Target="slides/slide17.xml" Type="http://schemas.openxmlformats.org/officeDocument/2006/relationships/slide"/><Relationship Id="rId35" Target="slides/slide18.xml" Type="http://schemas.openxmlformats.org/officeDocument/2006/relationships/slide"/><Relationship Id="rId36" Target="slides/slide19.xml" Type="http://schemas.openxmlformats.org/officeDocument/2006/relationships/slide"/><Relationship Id="rId37" Target="slides/slide20.xml" Type="http://schemas.openxmlformats.org/officeDocument/2006/relationships/slide"/><Relationship Id="rId38" Target="slides/slide21.xml" Type="http://schemas.openxmlformats.org/officeDocument/2006/relationships/slide"/><Relationship Id="rId39" Target="slides/slide22.xml" Type="http://schemas.openxmlformats.org/officeDocument/2006/relationships/slide"/><Relationship Id="rId4" Target="theme/theme1.xml" Type="http://schemas.openxmlformats.org/officeDocument/2006/relationships/theme"/><Relationship Id="rId40" Target="slides/slide23.xml" Type="http://schemas.openxmlformats.org/officeDocument/2006/relationships/slide"/><Relationship Id="rId41" Target="slides/slide24.xml" Type="http://schemas.openxmlformats.org/officeDocument/2006/relationships/slide"/><Relationship Id="rId42" Target="slides/slide25.xml" Type="http://schemas.openxmlformats.org/officeDocument/2006/relationships/slide"/><Relationship Id="rId43" Target="slides/slide26.xml" Type="http://schemas.openxmlformats.org/officeDocument/2006/relationships/slide"/><Relationship Id="rId44" Target="slides/slide27.xml" Type="http://schemas.openxmlformats.org/officeDocument/2006/relationships/slide"/><Relationship Id="rId45" Target="slides/slide28.xml" Type="http://schemas.openxmlformats.org/officeDocument/2006/relationships/slide"/><Relationship Id="rId46" Target="slides/slide29.xml" Type="http://schemas.openxmlformats.org/officeDocument/2006/relationships/slide"/><Relationship Id="rId47" Target="slides/slide30.xml" Type="http://schemas.openxmlformats.org/officeDocument/2006/relationships/slide"/><Relationship Id="rId48" Target="slides/slide31.xml" Type="http://schemas.openxmlformats.org/officeDocument/2006/relationships/slide"/><Relationship Id="rId49" Target="slides/slide32.xml" Type="http://schemas.openxmlformats.org/officeDocument/2006/relationships/slide"/><Relationship Id="rId5" Target="tableStyles.xml" Type="http://schemas.openxmlformats.org/officeDocument/2006/relationships/tableStyles"/><Relationship Id="rId50" Target="slides/slide33.xml" Type="http://schemas.openxmlformats.org/officeDocument/2006/relationships/slide"/><Relationship Id="rId51" Target="slides/slide34.xml" Type="http://schemas.openxmlformats.org/officeDocument/2006/relationships/slide"/><Relationship Id="rId52" Target="slides/slide35.xml" Type="http://schemas.openxmlformats.org/officeDocument/2006/relationships/slide"/><Relationship Id="rId53" Target="slides/slide36.xml" Type="http://schemas.openxmlformats.org/officeDocument/2006/relationships/slide"/><Relationship Id="rId54" Target="slides/slide37.xml" Type="http://schemas.openxmlformats.org/officeDocument/2006/relationships/slide"/><Relationship Id="rId55" Target="slides/slide38.xml" Type="http://schemas.openxmlformats.org/officeDocument/2006/relationships/slide"/><Relationship Id="rId56" Target="slides/slide39.xml" Type="http://schemas.openxmlformats.org/officeDocument/2006/relationships/slide"/><Relationship Id="rId57" Target="slides/slide40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47.png" Type="http://schemas.openxmlformats.org/officeDocument/2006/relationships/image"/><Relationship Id="rId5" Target="../media/image48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svg" Type="http://schemas.openxmlformats.org/officeDocument/2006/relationships/image"/><Relationship Id="rId4" Target="../media/image51.png" Type="http://schemas.openxmlformats.org/officeDocument/2006/relationships/image"/><Relationship Id="rId5" Target="../media/image52.svg" Type="http://schemas.openxmlformats.org/officeDocument/2006/relationships/image"/><Relationship Id="rId6" Target="../media/image53.png" Type="http://schemas.openxmlformats.org/officeDocument/2006/relationships/image"/><Relationship Id="rId7" Target="../media/image5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5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6.png" Type="http://schemas.openxmlformats.org/officeDocument/2006/relationships/image"/><Relationship Id="rId3" Target="../media/image57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8.png" Type="http://schemas.openxmlformats.org/officeDocument/2006/relationships/image"/><Relationship Id="rId3" Target="../media/image59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0.png" Type="http://schemas.openxmlformats.org/officeDocument/2006/relationships/image"/><Relationship Id="rId3" Target="https://www.npr.org/2021/12/04/1061483601/greece-and-austria-are-mandating-covid-19-vaccinations-and-fining-people-who-ref?t=1638790164373" TargetMode="External" Type="http://schemas.openxmlformats.org/officeDocument/2006/relationships/hyperlink"/><Relationship Id="rId4" Target="../media/image61.png" Type="http://schemas.openxmlformats.org/officeDocument/2006/relationships/image"/><Relationship Id="rId5" Target="../media/image62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3.png" Type="http://schemas.openxmlformats.org/officeDocument/2006/relationships/image"/><Relationship Id="rId3" Target="../media/image64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5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5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6.png" Type="http://schemas.openxmlformats.org/officeDocument/2006/relationships/image"/><Relationship Id="rId3" Target="../media/image67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8.png" Type="http://schemas.openxmlformats.org/officeDocument/2006/relationships/image"/><Relationship Id="rId3" Target="../media/image69.svg" Type="http://schemas.openxmlformats.org/officeDocument/2006/relationships/image"/><Relationship Id="rId4" Target="../media/image70.png" Type="http://schemas.openxmlformats.org/officeDocument/2006/relationships/image"/><Relationship Id="rId5" Target="../media/image71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2.png" Type="http://schemas.openxmlformats.org/officeDocument/2006/relationships/image"/><Relationship Id="rId3" Target="../media/image73.svg" Type="http://schemas.openxmlformats.org/officeDocument/2006/relationships/image"/><Relationship Id="rId4" Target="../media/image74.png" Type="http://schemas.openxmlformats.org/officeDocument/2006/relationships/image"/><Relationship Id="rId5" Target="../media/image75.svg" Type="http://schemas.openxmlformats.org/officeDocument/2006/relationships/image"/><Relationship Id="rId6" Target="../media/image76.png" Type="http://schemas.openxmlformats.org/officeDocument/2006/relationships/image"/><Relationship Id="rId7" Target="../media/image7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https://www.youtube.com/watch?v=BiSYoeqb_VY&amp;ab_channel=TED-Ed" TargetMode="External" Type="http://schemas.openxmlformats.org/officeDocument/2006/relationships/hyperlink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8.png" Type="http://schemas.openxmlformats.org/officeDocument/2006/relationships/image"/><Relationship Id="rId3" Target="../media/image79.svg" Type="http://schemas.openxmlformats.org/officeDocument/2006/relationships/image"/><Relationship Id="rId4" Target="../media/image80.png" Type="http://schemas.openxmlformats.org/officeDocument/2006/relationships/image"/><Relationship Id="rId5" Target="../media/image81.png" Type="http://schemas.openxmlformats.org/officeDocument/2006/relationships/image"/><Relationship Id="rId6" Target="../media/image82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3.png" Type="http://schemas.openxmlformats.org/officeDocument/2006/relationships/image"/><Relationship Id="rId3" Target="../media/image84.svg" Type="http://schemas.openxmlformats.org/officeDocument/2006/relationships/image"/><Relationship Id="rId4" Target="../media/image85.png" Type="http://schemas.openxmlformats.org/officeDocument/2006/relationships/image"/><Relationship Id="rId5" Target="../media/image86.sv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7.png" Type="http://schemas.openxmlformats.org/officeDocument/2006/relationships/image"/><Relationship Id="rId3" Target="../media/image88.sv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5.png" Type="http://schemas.openxmlformats.org/officeDocument/2006/relationships/image"/><Relationship Id="rId3" Target="../media/image86.svg" Type="http://schemas.openxmlformats.org/officeDocument/2006/relationships/image"/><Relationship Id="rId4" Target="../media/image89.png" Type="http://schemas.openxmlformats.org/officeDocument/2006/relationships/image"/><Relationship Id="rId5" Target="../media/image90.sv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1.png" Type="http://schemas.openxmlformats.org/officeDocument/2006/relationships/image"/><Relationship Id="rId3" Target="../media/image92.svg" Type="http://schemas.openxmlformats.org/officeDocument/2006/relationships/image"/><Relationship Id="rId4" Target="../media/image93.png" Type="http://schemas.openxmlformats.org/officeDocument/2006/relationships/image"/><Relationship Id="rId5" Target="../media/image94.svg" Type="http://schemas.openxmlformats.org/officeDocument/2006/relationships/image"/><Relationship Id="rId6" Target="../media/image95.png" Type="http://schemas.openxmlformats.org/officeDocument/2006/relationships/image"/><Relationship Id="rId7" Target="../media/image96.sv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7.png" Type="http://schemas.openxmlformats.org/officeDocument/2006/relationships/image"/><Relationship Id="rId3" Target="../media/image98.sv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9.png" Type="http://schemas.openxmlformats.org/officeDocument/2006/relationships/image"/><Relationship Id="rId3" Target="../media/image100.sv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1.png" Type="http://schemas.openxmlformats.org/officeDocument/2006/relationships/image"/><Relationship Id="rId3" Target="../media/image102.svg" Type="http://schemas.openxmlformats.org/officeDocument/2006/relationships/image"/><Relationship Id="rId4" Target="../media/image103.pn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5.png" Type="http://schemas.openxmlformats.org/officeDocument/2006/relationships/image"/><Relationship Id="rId3" Target="../media/image10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661785" y="4976230"/>
            <a:ext cx="4964430" cy="496443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692963" y="615311"/>
            <a:ext cx="14902073" cy="2192477"/>
            <a:chOff x="0" y="0"/>
            <a:chExt cx="19869431" cy="292330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19869431" cy="19779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Market Failures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31852"/>
              <a:ext cx="19869431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  <a:r>
                <a:rPr lang="en-US" sz="2325" spc="116">
                  <a:solidFill>
                    <a:srgbClr val="000000"/>
                  </a:solidFill>
                  <a:latin typeface="Sanchez"/>
                </a:rPr>
                <a:t>EXTERNALITIES &amp; COMMON POOL/ACCESS RESOURCES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818827" y="3694706"/>
            <a:ext cx="8650346" cy="56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rimo"/>
              </a:rPr>
              <a:t>2.8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90241" y="1512862"/>
            <a:ext cx="14084362" cy="8363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DF402B"/>
                </a:solidFill>
                <a:latin typeface="Telegraf Bold"/>
              </a:rPr>
              <a:t>The production process of a good or service generates a negative effect on a third party or on society as a whole.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DF402B"/>
                </a:solidFill>
                <a:latin typeface="Telegraf Bold"/>
              </a:rPr>
              <a:t>Private firms do not take the additional costs on society into consideration during production.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 u="sng">
                <a:solidFill>
                  <a:srgbClr val="000000"/>
                </a:solidFill>
                <a:latin typeface="Telegraf Bold"/>
              </a:rPr>
              <a:t>Examples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Air Pollution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Water Pollution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Loud noises generated.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  <a:p>
            <a:pPr>
              <a:lnSpc>
                <a:spcPts val="391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  </a:t>
            </a:r>
          </a:p>
          <a:p>
            <a:pPr algn="ctr"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7332" y="5761071"/>
            <a:ext cx="4354286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3949294" y="6642661"/>
            <a:ext cx="3843341" cy="323321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742959" y="7395382"/>
            <a:ext cx="2802083" cy="2802083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1028700" y="223470"/>
            <a:ext cx="16349422" cy="1610460"/>
            <a:chOff x="0" y="0"/>
            <a:chExt cx="21799229" cy="214728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71450"/>
              <a:ext cx="21799229" cy="1291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Negative Externality of Production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659600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90241" y="1241390"/>
            <a:ext cx="14084362" cy="5498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DF402B"/>
                </a:solidFill>
                <a:latin typeface="Telegraf Bold"/>
              </a:rPr>
              <a:t>In the graph below, a typical company is making coal and is a significant contributor to air pollution in the area. </a:t>
            </a:r>
          </a:p>
          <a:p>
            <a:pPr algn="ctr"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DF402B"/>
                </a:solidFill>
                <a:latin typeface="Telegraf Bold"/>
              </a:rPr>
              <a:t>The firm will only take into consideration their private benefit and costs when determining how much to produce. The cost to society is much higher.</a:t>
            </a:r>
          </a:p>
          <a:p>
            <a:pPr algn="ctr"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</a:p>
          <a:p>
            <a:pPr>
              <a:lnSpc>
                <a:spcPts val="3919"/>
              </a:lnSpc>
            </a:pPr>
          </a:p>
          <a:p>
            <a:pPr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Telegraf Bold"/>
              </a:rPr>
              <a:t>  </a:t>
            </a:r>
          </a:p>
          <a:p>
            <a:pPr algn="ctr">
              <a:lnSpc>
                <a:spcPts val="391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314" r="0" b="314"/>
          <a:stretch>
            <a:fillRect/>
          </a:stretch>
        </p:blipFill>
        <p:spPr>
          <a:xfrm flipH="false" flipV="false" rot="0">
            <a:off x="7883682" y="3773412"/>
            <a:ext cx="7729696" cy="6513588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223470"/>
            <a:ext cx="16349422" cy="1610460"/>
            <a:chOff x="0" y="0"/>
            <a:chExt cx="21799229" cy="214728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91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Negative Externality of Production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9600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18007" y="4345313"/>
            <a:ext cx="5283377" cy="4977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DF402B"/>
                </a:solidFill>
                <a:latin typeface="Telegraf Bold"/>
              </a:rPr>
              <a:t>ATTENTION: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DF402B"/>
                </a:solidFill>
                <a:latin typeface="Telegraf Bold"/>
              </a:rPr>
              <a:t> Notice that the negative externality only affects production (supply curve). </a:t>
            </a:r>
          </a:p>
          <a:p>
            <a:pPr algn="ctr">
              <a:lnSpc>
                <a:spcPts val="2940"/>
              </a:lnSpc>
            </a:pP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DF402B"/>
                </a:solidFill>
                <a:latin typeface="Telegraf Bold"/>
              </a:rPr>
              <a:t>The demand curve represents both MSB + MPB.</a:t>
            </a:r>
          </a:p>
          <a:p>
            <a:pPr algn="ctr">
              <a:lnSpc>
                <a:spcPts val="2940"/>
              </a:lnSpc>
            </a:pP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DF402B"/>
                </a:solidFill>
                <a:latin typeface="Telegraf Bold"/>
              </a:rPr>
              <a:t>Production externalities ALWAYS affect Cost/Supply</a:t>
            </a:r>
          </a:p>
          <a:p>
            <a:pPr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Telegraf Bold"/>
              </a:rPr>
              <a:t>  </a:t>
            </a:r>
          </a:p>
          <a:p>
            <a:pPr algn="ctr">
              <a:lnSpc>
                <a:spcPts val="3919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61230" y="1496350"/>
            <a:ext cx="14084362" cy="607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D37F22"/>
                </a:solidFill>
                <a:latin typeface="Telegraf Bold"/>
              </a:rPr>
              <a:t>The goal is to limit or decrease the production.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17491" y="2389100"/>
            <a:ext cx="15653018" cy="7417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281516"/>
                </a:solidFill>
                <a:latin typeface="Telegraf Bold"/>
              </a:rPr>
              <a:t>Legislation</a:t>
            </a:r>
          </a:p>
          <a:p>
            <a:pPr>
              <a:lnSpc>
                <a:spcPts val="3080"/>
              </a:lnSpc>
            </a:pPr>
            <a:r>
              <a:rPr lang="en-US" sz="2200">
                <a:solidFill>
                  <a:srgbClr val="281516"/>
                </a:solidFill>
                <a:latin typeface="Telegraf"/>
              </a:rPr>
              <a:t>Pass laws regarding environmental standards that firms must comply with. (Machinery upgrades, air filters, disposal requirements)</a:t>
            </a:r>
          </a:p>
          <a:p>
            <a:pPr>
              <a:lnSpc>
                <a:spcPts val="3080"/>
              </a:lnSpc>
            </a:pPr>
            <a:r>
              <a:rPr lang="en-US" sz="2200" u="sng">
                <a:solidFill>
                  <a:srgbClr val="3E893E"/>
                </a:solidFill>
                <a:latin typeface="Telegraf"/>
              </a:rPr>
              <a:t>Pros</a:t>
            </a:r>
            <a:r>
              <a:rPr lang="en-US" sz="2200">
                <a:solidFill>
                  <a:srgbClr val="3E893E"/>
                </a:solidFill>
                <a:latin typeface="Telegraf"/>
              </a:rPr>
              <a:t>: Easy to Apply</a:t>
            </a:r>
          </a:p>
          <a:p>
            <a:pPr>
              <a:lnSpc>
                <a:spcPts val="3080"/>
              </a:lnSpc>
            </a:pPr>
            <a:r>
              <a:rPr lang="en-US" sz="2200" u="sng">
                <a:solidFill>
                  <a:srgbClr val="E53935"/>
                </a:solidFill>
                <a:latin typeface="Telegraf"/>
              </a:rPr>
              <a:t>Cons</a:t>
            </a:r>
            <a:r>
              <a:rPr lang="en-US" sz="2200">
                <a:solidFill>
                  <a:srgbClr val="E53935"/>
                </a:solidFill>
                <a:latin typeface="Telegraf"/>
              </a:rPr>
              <a:t>: Cost of production increases -&gt; unemployment potential, cost of enforcing policy</a:t>
            </a:r>
          </a:p>
          <a:p>
            <a:pPr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281516"/>
                </a:solidFill>
                <a:latin typeface="Telegraf Bold"/>
              </a:rPr>
              <a:t>Carbon Tax</a:t>
            </a:r>
          </a:p>
          <a:p>
            <a:pPr>
              <a:lnSpc>
                <a:spcPts val="3080"/>
              </a:lnSpc>
            </a:pPr>
            <a:r>
              <a:rPr lang="en-US" sz="2200">
                <a:solidFill>
                  <a:srgbClr val="281516"/>
                </a:solidFill>
                <a:latin typeface="Telegraf"/>
              </a:rPr>
              <a:t>Impose a tax on the firm per unit of output produced. </a:t>
            </a:r>
          </a:p>
          <a:p>
            <a:pPr>
              <a:lnSpc>
                <a:spcPts val="3080"/>
              </a:lnSpc>
            </a:pPr>
            <a:r>
              <a:rPr lang="en-US" sz="2200" u="sng">
                <a:solidFill>
                  <a:srgbClr val="3E893E"/>
                </a:solidFill>
                <a:latin typeface="Telegraf"/>
              </a:rPr>
              <a:t>Pros</a:t>
            </a:r>
            <a:r>
              <a:rPr lang="en-US" sz="2200">
                <a:solidFill>
                  <a:srgbClr val="281516"/>
                </a:solidFill>
                <a:latin typeface="Telegraf"/>
              </a:rPr>
              <a:t>: Government Revenue,  Easy to Apply</a:t>
            </a:r>
          </a:p>
          <a:p>
            <a:pPr>
              <a:lnSpc>
                <a:spcPts val="3080"/>
              </a:lnSpc>
            </a:pPr>
            <a:r>
              <a:rPr lang="en-US" sz="2200" u="sng">
                <a:solidFill>
                  <a:srgbClr val="DB2C3D"/>
                </a:solidFill>
                <a:latin typeface="Telegraf"/>
              </a:rPr>
              <a:t>Cons</a:t>
            </a:r>
            <a:r>
              <a:rPr lang="en-US" sz="2200">
                <a:solidFill>
                  <a:srgbClr val="DB2C3D"/>
                </a:solidFill>
                <a:latin typeface="Telegraf"/>
              </a:rPr>
              <a:t>: Difficult to measure, Difficult to calculate tax</a:t>
            </a:r>
          </a:p>
          <a:p>
            <a:pPr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281516"/>
                </a:solidFill>
                <a:latin typeface="Telegraf Bold"/>
              </a:rPr>
              <a:t>Tradable Emission Permits</a:t>
            </a:r>
          </a:p>
          <a:p>
            <a:pPr>
              <a:lnSpc>
                <a:spcPts val="3079"/>
              </a:lnSpc>
            </a:pPr>
            <a:r>
              <a:rPr lang="en-US" sz="2199">
                <a:solidFill>
                  <a:srgbClr val="281516"/>
                </a:solidFill>
                <a:latin typeface="Telegraf"/>
              </a:rPr>
              <a:t>Permission to pollute permits that enforce a quota of emissions. An eco-friendly firm can sell its permit for profit.</a:t>
            </a:r>
          </a:p>
          <a:p>
            <a:pPr>
              <a:lnSpc>
                <a:spcPts val="3079"/>
              </a:lnSpc>
            </a:pPr>
            <a:r>
              <a:rPr lang="en-US" sz="2199">
                <a:solidFill>
                  <a:srgbClr val="3E893E"/>
                </a:solidFill>
                <a:latin typeface="Telegraf"/>
              </a:rPr>
              <a:t>Pros: Encourages firms to lower cost, free-market sets price of a permit,  cooperation among businesses</a:t>
            </a:r>
          </a:p>
          <a:p>
            <a:pPr>
              <a:lnSpc>
                <a:spcPts val="3079"/>
              </a:lnSpc>
            </a:pPr>
            <a:r>
              <a:rPr lang="en-US" sz="2199" u="sng">
                <a:solidFill>
                  <a:srgbClr val="E53935"/>
                </a:solidFill>
                <a:latin typeface="Telegraf"/>
              </a:rPr>
              <a:t>Cons</a:t>
            </a:r>
            <a:r>
              <a:rPr lang="en-US" sz="2199">
                <a:solidFill>
                  <a:srgbClr val="E53935"/>
                </a:solidFill>
                <a:latin typeface="Telegraf"/>
              </a:rPr>
              <a:t>: Difficult to set an acceptable level of pollution,  Difficult to measure pollution</a:t>
            </a:r>
          </a:p>
          <a:p>
            <a:pPr algn="ctr"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227098" y="3524690"/>
            <a:ext cx="2236470" cy="223647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725169" y="4259896"/>
            <a:ext cx="1962903" cy="3002528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1028700" y="223470"/>
            <a:ext cx="16349422" cy="1610460"/>
            <a:chOff x="0" y="0"/>
            <a:chExt cx="21799229" cy="214728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71450"/>
              <a:ext cx="21799229" cy="1291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Government Responses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659600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90241" y="1512862"/>
            <a:ext cx="14084362" cy="7242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3E893E"/>
                </a:solidFill>
                <a:latin typeface="Telegraf Bold"/>
              </a:rPr>
              <a:t>The production process of a good or service generates a positive effect on a third party or on society as a whole.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 u="sng">
                <a:solidFill>
                  <a:srgbClr val="000000"/>
                </a:solidFill>
                <a:latin typeface="Telegraf Bold"/>
              </a:rPr>
              <a:t>Examples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Research and Development of New Tech (BlockChain)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Bee Keeping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Flood Defence Systems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  <a:p>
            <a:pPr>
              <a:lnSpc>
                <a:spcPts val="391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  </a:t>
            </a:r>
          </a:p>
          <a:p>
            <a:pPr algn="ctr"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90241" y="5777583"/>
            <a:ext cx="4062430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624663" y="5880225"/>
            <a:ext cx="3826764" cy="41148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28700" y="223470"/>
            <a:ext cx="16349422" cy="1610460"/>
            <a:chOff x="0" y="0"/>
            <a:chExt cx="21799229" cy="214728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21799229" cy="1291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Positive Externality of Production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659600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569362" y="2451839"/>
            <a:ext cx="9405241" cy="7835161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23470"/>
            <a:ext cx="16349422" cy="1610460"/>
            <a:chOff x="0" y="0"/>
            <a:chExt cx="21799229" cy="214728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91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Positive Externality of Production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9600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90241" y="1415704"/>
            <a:ext cx="14084362" cy="3322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3E893E"/>
                </a:solidFill>
                <a:latin typeface="Telegraf Bold"/>
              </a:rPr>
              <a:t>Due to it's a positive effect on society, MSC is less than than MPC.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  <a:p>
            <a:pPr>
              <a:lnSpc>
                <a:spcPts val="391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  </a:t>
            </a:r>
          </a:p>
          <a:p>
            <a:pPr algn="ctr">
              <a:lnSpc>
                <a:spcPts val="440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41293" y="4194746"/>
            <a:ext cx="4769885" cy="518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3E893E"/>
                </a:solidFill>
                <a:latin typeface="Telegraf Bold"/>
              </a:rPr>
              <a:t>Please note: This is still an inefficient allocation of resources but, a potential welfare gain.</a:t>
            </a:r>
          </a:p>
          <a:p>
            <a:pPr algn="ctr">
              <a:lnSpc>
                <a:spcPts val="3430"/>
              </a:lnSpc>
            </a:pPr>
          </a:p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3E893E"/>
                </a:solidFill>
                <a:latin typeface="Telegraf Bold"/>
              </a:rPr>
              <a:t>Once again, production externalities ALWAYS affect costs/supply.</a:t>
            </a:r>
          </a:p>
          <a:p>
            <a:pPr>
              <a:lnSpc>
                <a:spcPts val="3430"/>
              </a:lnSpc>
            </a:pPr>
          </a:p>
          <a:p>
            <a:pPr>
              <a:lnSpc>
                <a:spcPts val="2940"/>
              </a:lnSpc>
            </a:pPr>
          </a:p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Telegraf Bold"/>
              </a:rPr>
              <a:t>  </a:t>
            </a:r>
          </a:p>
          <a:p>
            <a:pPr algn="ctr">
              <a:lnSpc>
                <a:spcPts val="3430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17491" y="2389100"/>
            <a:ext cx="15653018" cy="6540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281516"/>
                </a:solidFill>
                <a:latin typeface="Telegraf Bold"/>
              </a:rPr>
              <a:t>Subsidizing Firms</a:t>
            </a:r>
          </a:p>
          <a:p>
            <a:pPr>
              <a:lnSpc>
                <a:spcPts val="3500"/>
              </a:lnSpc>
            </a:pPr>
            <a:r>
              <a:rPr lang="en-US" sz="2500" u="sng">
                <a:solidFill>
                  <a:srgbClr val="3E893E"/>
                </a:solidFill>
                <a:latin typeface="Telegraf"/>
              </a:rPr>
              <a:t>Pros</a:t>
            </a:r>
            <a:r>
              <a:rPr lang="en-US" sz="2500">
                <a:solidFill>
                  <a:srgbClr val="3E893E"/>
                </a:solidFill>
                <a:latin typeface="Telegraf"/>
              </a:rPr>
              <a:t>:  Encourages promotion of the industry and lowers costs for firms.</a:t>
            </a:r>
          </a:p>
          <a:p>
            <a:pPr>
              <a:lnSpc>
                <a:spcPts val="3500"/>
              </a:lnSpc>
            </a:pPr>
            <a:r>
              <a:rPr lang="en-US" sz="2500" u="sng">
                <a:solidFill>
                  <a:srgbClr val="E53935"/>
                </a:solidFill>
                <a:latin typeface="Telegraf"/>
              </a:rPr>
              <a:t>Cons</a:t>
            </a:r>
            <a:r>
              <a:rPr lang="en-US" sz="2500">
                <a:solidFill>
                  <a:srgbClr val="E53935"/>
                </a:solidFill>
                <a:latin typeface="Telegraf"/>
              </a:rPr>
              <a:t>: The opportunity cost of using government funds, (may have to give up other things such as healthcare)</a:t>
            </a:r>
          </a:p>
          <a:p>
            <a:pPr>
              <a:lnSpc>
                <a:spcPts val="4339"/>
              </a:lnSpc>
            </a:pPr>
          </a:p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281516"/>
                </a:solidFill>
                <a:latin typeface="Telegraf Bold"/>
              </a:rPr>
              <a:t>Direct Government Provision</a:t>
            </a:r>
          </a:p>
          <a:p>
            <a:pPr>
              <a:lnSpc>
                <a:spcPts val="3500"/>
              </a:lnSpc>
            </a:pPr>
            <a:r>
              <a:rPr lang="en-US" sz="2500" u="sng">
                <a:solidFill>
                  <a:srgbClr val="3E893E"/>
                </a:solidFill>
                <a:latin typeface="Telegraf"/>
              </a:rPr>
              <a:t>Pros</a:t>
            </a:r>
            <a:r>
              <a:rPr lang="en-US" sz="2500">
                <a:solidFill>
                  <a:srgbClr val="281516"/>
                </a:solidFill>
                <a:latin typeface="Telegraf"/>
              </a:rPr>
              <a:t>: Government is in full control </a:t>
            </a:r>
          </a:p>
          <a:p>
            <a:pPr>
              <a:lnSpc>
                <a:spcPts val="3500"/>
              </a:lnSpc>
            </a:pPr>
            <a:r>
              <a:rPr lang="en-US" sz="2500" u="sng">
                <a:solidFill>
                  <a:srgbClr val="DB2C3D"/>
                </a:solidFill>
                <a:latin typeface="Telegraf"/>
              </a:rPr>
              <a:t>Cons</a:t>
            </a:r>
            <a:r>
              <a:rPr lang="en-US" sz="2500">
                <a:solidFill>
                  <a:srgbClr val="DB2C3D"/>
                </a:solidFill>
                <a:latin typeface="Telegraf"/>
              </a:rPr>
              <a:t>:  High costs and opportunity cost, lack of expertise by the government, private firms discouraged from joining market</a:t>
            </a:r>
          </a:p>
          <a:p>
            <a:pPr>
              <a:lnSpc>
                <a:spcPts val="4339"/>
              </a:lnSpc>
            </a:pPr>
          </a:p>
          <a:p>
            <a:pPr algn="ctr">
              <a:lnSpc>
                <a:spcPts val="4339"/>
              </a:lnSpc>
            </a:pPr>
          </a:p>
          <a:p>
            <a:pPr algn="ctr">
              <a:lnSpc>
                <a:spcPts val="4339"/>
              </a:lnSpc>
            </a:pPr>
          </a:p>
          <a:p>
            <a:pPr algn="ctr">
              <a:lnSpc>
                <a:spcPts val="433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06798" y="6599634"/>
            <a:ext cx="3593226" cy="3508296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161230" y="1496350"/>
            <a:ext cx="14084362" cy="607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D37F22"/>
                </a:solidFill>
                <a:latin typeface="Telegraf Bold"/>
              </a:rPr>
              <a:t>The goal is to increase the production for the benefit of society.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223470"/>
            <a:ext cx="16349422" cy="1610460"/>
            <a:chOff x="0" y="0"/>
            <a:chExt cx="21799229" cy="214728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21799229" cy="1291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Government Responses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659600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90241" y="1512862"/>
            <a:ext cx="14084362" cy="7242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14945"/>
                </a:solidFill>
                <a:latin typeface="Telegraf Bold"/>
              </a:rPr>
              <a:t>The consumption of a good or service generates a negative effect on a third party or on society as a whole.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 u="sng">
                <a:solidFill>
                  <a:srgbClr val="000000"/>
                </a:solidFill>
                <a:latin typeface="Telegraf Bold"/>
              </a:rPr>
              <a:t>Examples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Smoking cigarettes around others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Dog Ownership in Apartments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Driving Vehicles with High Emissions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  <a:p>
            <a:pPr>
              <a:lnSpc>
                <a:spcPts val="391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  </a:t>
            </a:r>
          </a:p>
          <a:p>
            <a:pPr algn="ctr">
              <a:lnSpc>
                <a:spcPts val="4409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1548832" y="5774224"/>
            <a:ext cx="3079969" cy="4512776"/>
            <a:chOff x="0" y="0"/>
            <a:chExt cx="4106626" cy="6017034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4106626" cy="6017034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3643183">
              <a:off x="927376" y="2528945"/>
              <a:ext cx="1693659" cy="2805760"/>
            </a:xfrm>
            <a:prstGeom prst="rect">
              <a:avLst/>
            </a:prstGeom>
          </p:spPr>
        </p:pic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3522835" y="5143500"/>
            <a:ext cx="4903536" cy="490967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81989" y="7370755"/>
            <a:ext cx="3996153" cy="2682418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1028700" y="223470"/>
            <a:ext cx="16349422" cy="1610460"/>
            <a:chOff x="0" y="0"/>
            <a:chExt cx="21799229" cy="214728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71450"/>
              <a:ext cx="21799229" cy="1291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Negative Externality of Consumption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659600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565191" y="2660563"/>
            <a:ext cx="8857421" cy="7626437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23470"/>
            <a:ext cx="16349422" cy="1610460"/>
            <a:chOff x="0" y="0"/>
            <a:chExt cx="21799229" cy="214728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91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Negative Externality of Consumption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9600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85787" y="1512862"/>
            <a:ext cx="17626281" cy="3834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E53935"/>
                </a:solidFill>
                <a:latin typeface="Telegraf Bold"/>
              </a:rPr>
              <a:t>Due to its negative effect on society, MSB is lower than MPB. Consumption is greater than what it SHOULD BE. The good is over-allocated.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  <a:p>
            <a:pPr>
              <a:lnSpc>
                <a:spcPts val="391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  </a:t>
            </a:r>
          </a:p>
          <a:p>
            <a:pPr algn="ctr">
              <a:lnSpc>
                <a:spcPts val="440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41293" y="5562501"/>
            <a:ext cx="4769885" cy="431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E53935"/>
                </a:solidFill>
                <a:latin typeface="Telegraf Bold"/>
              </a:rPr>
              <a:t>ATTENTION</a:t>
            </a:r>
          </a:p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E53935"/>
                </a:solidFill>
                <a:latin typeface="Telegraf Bold"/>
              </a:rPr>
              <a:t>Externalities of consumption focus on Demand/Benefits.</a:t>
            </a:r>
          </a:p>
          <a:p>
            <a:pPr algn="ctr">
              <a:lnSpc>
                <a:spcPts val="3430"/>
              </a:lnSpc>
            </a:pPr>
          </a:p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E53935"/>
                </a:solidFill>
                <a:latin typeface="Telegraf Bold"/>
              </a:rPr>
              <a:t>Therefore, MSC and MPC  will always be equal.</a:t>
            </a:r>
          </a:p>
          <a:p>
            <a:pPr>
              <a:lnSpc>
                <a:spcPts val="3430"/>
              </a:lnSpc>
            </a:pPr>
          </a:p>
          <a:p>
            <a:pPr>
              <a:lnSpc>
                <a:spcPts val="2940"/>
              </a:lnSpc>
            </a:pPr>
          </a:p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Telegraf Bold"/>
              </a:rPr>
              <a:t>  </a:t>
            </a:r>
          </a:p>
          <a:p>
            <a:pPr algn="ctr">
              <a:lnSpc>
                <a:spcPts val="3430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17491" y="2389100"/>
            <a:ext cx="15653018" cy="7417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281516"/>
                </a:solidFill>
                <a:latin typeface="Telegraf Bold"/>
              </a:rPr>
              <a:t>Indirect Taxes</a:t>
            </a:r>
          </a:p>
          <a:p>
            <a:pPr>
              <a:lnSpc>
                <a:spcPts val="3080"/>
              </a:lnSpc>
            </a:pPr>
            <a:r>
              <a:rPr lang="en-US" sz="2200">
                <a:solidFill>
                  <a:srgbClr val="281516"/>
                </a:solidFill>
                <a:latin typeface="Telegraf"/>
              </a:rPr>
              <a:t>Taxes designed to correct negative externalities are called Pigouvian Taxes</a:t>
            </a:r>
          </a:p>
          <a:p>
            <a:pPr>
              <a:lnSpc>
                <a:spcPts val="3080"/>
              </a:lnSpc>
            </a:pPr>
            <a:r>
              <a:rPr lang="en-US" sz="2200">
                <a:solidFill>
                  <a:srgbClr val="3E893E"/>
                </a:solidFill>
                <a:latin typeface="Telegraf"/>
              </a:rPr>
              <a:t>Pros:  Increases the cost of the good quickly, Government Revenue</a:t>
            </a:r>
          </a:p>
          <a:p>
            <a:pPr>
              <a:lnSpc>
                <a:spcPts val="3080"/>
              </a:lnSpc>
            </a:pPr>
            <a:r>
              <a:rPr lang="en-US" sz="2200" u="sng">
                <a:solidFill>
                  <a:srgbClr val="E53935"/>
                </a:solidFill>
                <a:latin typeface="Telegraf"/>
              </a:rPr>
              <a:t>Cons</a:t>
            </a:r>
            <a:r>
              <a:rPr lang="en-US" sz="2200">
                <a:solidFill>
                  <a:srgbClr val="E53935"/>
                </a:solidFill>
                <a:latin typeface="Telegraf"/>
              </a:rPr>
              <a:t>: Addictive goods are demand price inelastic, creates black markets</a:t>
            </a:r>
          </a:p>
          <a:p>
            <a:pPr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281516"/>
                </a:solidFill>
                <a:latin typeface="Telegraf Bold"/>
              </a:rPr>
              <a:t>Regulation or Ban</a:t>
            </a:r>
          </a:p>
          <a:p>
            <a:pPr>
              <a:lnSpc>
                <a:spcPts val="3080"/>
              </a:lnSpc>
            </a:pPr>
            <a:r>
              <a:rPr lang="en-US" sz="2200">
                <a:solidFill>
                  <a:srgbClr val="281516"/>
                </a:solidFill>
                <a:latin typeface="Telegraf"/>
              </a:rPr>
              <a:t>A regulation or full ban to make the product illegal. (Non-smoking Areas)</a:t>
            </a:r>
          </a:p>
          <a:p>
            <a:pPr>
              <a:lnSpc>
                <a:spcPts val="3080"/>
              </a:lnSpc>
            </a:pPr>
            <a:r>
              <a:rPr lang="en-US" sz="2200">
                <a:solidFill>
                  <a:srgbClr val="3E893E"/>
                </a:solidFill>
                <a:latin typeface="Telegraf"/>
              </a:rPr>
              <a:t>Pros</a:t>
            </a:r>
            <a:r>
              <a:rPr lang="en-US" sz="2200">
                <a:solidFill>
                  <a:srgbClr val="281516"/>
                </a:solidFill>
                <a:latin typeface="Telegraf"/>
              </a:rPr>
              <a:t>: Reduce Demand, low cost</a:t>
            </a:r>
          </a:p>
          <a:p>
            <a:pPr>
              <a:lnSpc>
                <a:spcPts val="3080"/>
              </a:lnSpc>
            </a:pPr>
            <a:r>
              <a:rPr lang="en-US" sz="2200" u="sng">
                <a:solidFill>
                  <a:srgbClr val="DB2C3D"/>
                </a:solidFill>
                <a:latin typeface="Telegraf"/>
              </a:rPr>
              <a:t>Cons</a:t>
            </a:r>
            <a:r>
              <a:rPr lang="en-US" sz="2200">
                <a:solidFill>
                  <a:srgbClr val="DB2C3D"/>
                </a:solidFill>
                <a:latin typeface="Telegraf"/>
              </a:rPr>
              <a:t>: Slow to implement, Government Spending, Enforcing regulations, anger from consumers regarding free-will.</a:t>
            </a:r>
          </a:p>
          <a:p>
            <a:pPr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281516"/>
                </a:solidFill>
                <a:latin typeface="Telegraf Bold"/>
              </a:rPr>
              <a:t>Negative Advertising</a:t>
            </a:r>
          </a:p>
          <a:p>
            <a:pPr>
              <a:lnSpc>
                <a:spcPts val="3079"/>
              </a:lnSpc>
            </a:pPr>
            <a:r>
              <a:rPr lang="en-US" sz="2199">
                <a:solidFill>
                  <a:srgbClr val="281516"/>
                </a:solidFill>
                <a:latin typeface="Telegraf"/>
              </a:rPr>
              <a:t>Government could fund negative advertising such as images on packs of cigarettes.</a:t>
            </a:r>
          </a:p>
          <a:p>
            <a:pPr>
              <a:lnSpc>
                <a:spcPts val="3079"/>
              </a:lnSpc>
            </a:pPr>
            <a:r>
              <a:rPr lang="en-US" sz="2199">
                <a:solidFill>
                  <a:srgbClr val="3E893E"/>
                </a:solidFill>
                <a:latin typeface="Telegraf"/>
              </a:rPr>
              <a:t>Pros: Aims to reduce demand naturally</a:t>
            </a:r>
          </a:p>
          <a:p>
            <a:pPr>
              <a:lnSpc>
                <a:spcPts val="3079"/>
              </a:lnSpc>
            </a:pPr>
            <a:r>
              <a:rPr lang="en-US" sz="2199" u="sng">
                <a:solidFill>
                  <a:srgbClr val="E53935"/>
                </a:solidFill>
                <a:latin typeface="Telegraf"/>
              </a:rPr>
              <a:t>Cons</a:t>
            </a:r>
            <a:r>
              <a:rPr lang="en-US" sz="2199">
                <a:solidFill>
                  <a:srgbClr val="E53935"/>
                </a:solidFill>
                <a:latin typeface="Telegraf"/>
              </a:rPr>
              <a:t>: High cost and opportunity costs for the government, studies are unclear on how effective advertising is especially on young adults and teenagers.</a:t>
            </a:r>
          </a:p>
          <a:p>
            <a:pPr algn="ctr"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683775" y="3048888"/>
            <a:ext cx="1929832" cy="192983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683775" y="6327547"/>
            <a:ext cx="1703911" cy="1732257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161230" y="1496350"/>
            <a:ext cx="14084362" cy="607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D37F22"/>
                </a:solidFill>
                <a:latin typeface="Telegraf Bold"/>
              </a:rPr>
              <a:t>The goal is to decrease consumption for the benefit of society.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028700" y="223470"/>
            <a:ext cx="16349422" cy="1610460"/>
            <a:chOff x="0" y="0"/>
            <a:chExt cx="21799229" cy="214728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71450"/>
              <a:ext cx="21799229" cy="1291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Government Responses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659600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90241" y="1512862"/>
            <a:ext cx="14084362" cy="7242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3E893E"/>
                </a:solidFill>
                <a:latin typeface="Telegraf Bold"/>
              </a:rPr>
              <a:t>The consumption of a good or service generates a positive effect on a third party or on society as a whole.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 u="sng">
                <a:solidFill>
                  <a:srgbClr val="000000"/>
                </a:solidFill>
                <a:latin typeface="Telegraf Bold"/>
              </a:rPr>
              <a:t>Examples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Education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Healthcare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Vaccines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  <a:p>
            <a:pPr>
              <a:lnSpc>
                <a:spcPts val="391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  </a:t>
            </a:r>
          </a:p>
          <a:p>
            <a:pPr algn="ctr"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3547537" y="4821529"/>
            <a:ext cx="4083939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31074" y="7491953"/>
            <a:ext cx="2268686" cy="223891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414947" y="4821529"/>
            <a:ext cx="4433988" cy="4774146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1028700" y="223470"/>
            <a:ext cx="16349422" cy="1610460"/>
            <a:chOff x="0" y="0"/>
            <a:chExt cx="21799229" cy="214728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71450"/>
              <a:ext cx="21799229" cy="1291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Positive Externality of Consumption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659600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205213" y="5386641"/>
            <a:ext cx="411480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723560" y="1211674"/>
            <a:ext cx="17078107" cy="3035241"/>
            <a:chOff x="0" y="0"/>
            <a:chExt cx="22770810" cy="404698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52400"/>
              <a:ext cx="22770810" cy="32064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 u="sng">
                  <a:solidFill>
                    <a:srgbClr val="000000"/>
                  </a:solidFill>
                  <a:latin typeface="League Spartan"/>
                </a:rPr>
                <a:t>Review</a:t>
              </a:r>
            </a:p>
            <a:p>
              <a:pPr algn="ctr">
                <a:lnSpc>
                  <a:spcPts val="6079"/>
                </a:lnSpc>
              </a:pPr>
            </a:p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Define Market Failure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3555538"/>
              <a:ext cx="22770810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3031126" y="4810011"/>
            <a:ext cx="12225749" cy="1153260"/>
            <a:chOff x="0" y="0"/>
            <a:chExt cx="16300998" cy="153768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95250"/>
              <a:ext cx="16300998" cy="7580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90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050000"/>
              <a:ext cx="16300998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101657" y="2324808"/>
            <a:ext cx="9437230" cy="796219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23470"/>
            <a:ext cx="16349422" cy="1610460"/>
            <a:chOff x="0" y="0"/>
            <a:chExt cx="21799229" cy="214728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91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Positive Externality of Consumption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9600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90241" y="1512862"/>
            <a:ext cx="14084362" cy="3882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3E893E"/>
                </a:solidFill>
                <a:latin typeface="Telegraf Bold"/>
              </a:rPr>
              <a:t>Due to its positive effect on society, MSB is greater than MPB. Consumption is SMALLER than it should be. 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  <a:p>
            <a:pPr>
              <a:lnSpc>
                <a:spcPts val="391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  </a:t>
            </a:r>
          </a:p>
          <a:p>
            <a:pPr algn="ctr">
              <a:lnSpc>
                <a:spcPts val="440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46310" y="4233274"/>
            <a:ext cx="4769885" cy="518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3E893E"/>
                </a:solidFill>
                <a:latin typeface="Telegraf Bold"/>
              </a:rPr>
              <a:t>Please note: This is still an inefficient allocation of resources but, a potential welfare gain.</a:t>
            </a:r>
          </a:p>
          <a:p>
            <a:pPr algn="ctr">
              <a:lnSpc>
                <a:spcPts val="3430"/>
              </a:lnSpc>
            </a:pPr>
          </a:p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3E893E"/>
                </a:solidFill>
                <a:latin typeface="Telegraf Bold"/>
              </a:rPr>
              <a:t>Once again, consumption externalities ALWAYS affect Demand/Benefits.</a:t>
            </a:r>
          </a:p>
          <a:p>
            <a:pPr>
              <a:lnSpc>
                <a:spcPts val="3430"/>
              </a:lnSpc>
            </a:pPr>
          </a:p>
          <a:p>
            <a:pPr>
              <a:lnSpc>
                <a:spcPts val="2940"/>
              </a:lnSpc>
            </a:pPr>
          </a:p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Telegraf Bold"/>
              </a:rPr>
              <a:t>  </a:t>
            </a:r>
          </a:p>
          <a:p>
            <a:pPr algn="ctr">
              <a:lnSpc>
                <a:spcPts val="3430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17491" y="1738680"/>
            <a:ext cx="15653018" cy="9691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281516"/>
                </a:solidFill>
                <a:latin typeface="Telegraf Bold"/>
              </a:rPr>
              <a:t>Subsidizing Firms</a:t>
            </a:r>
          </a:p>
          <a:p>
            <a:pPr>
              <a:lnSpc>
                <a:spcPts val="3360"/>
              </a:lnSpc>
            </a:pPr>
            <a:r>
              <a:rPr lang="en-US" sz="2400" u="sng">
                <a:solidFill>
                  <a:srgbClr val="3E893E"/>
                </a:solidFill>
                <a:latin typeface="Telegraf"/>
              </a:rPr>
              <a:t>Pros</a:t>
            </a:r>
            <a:r>
              <a:rPr lang="en-US" sz="2400">
                <a:solidFill>
                  <a:srgbClr val="3E893E"/>
                </a:solidFill>
                <a:latin typeface="Telegraf"/>
              </a:rPr>
              <a:t>:  Encourages promotion of the industry and lowers costs for firms.</a:t>
            </a:r>
          </a:p>
          <a:p>
            <a:pPr>
              <a:lnSpc>
                <a:spcPts val="3360"/>
              </a:lnSpc>
            </a:pPr>
            <a:r>
              <a:rPr lang="en-US" sz="2400" u="sng">
                <a:solidFill>
                  <a:srgbClr val="E53935"/>
                </a:solidFill>
                <a:latin typeface="Telegraf"/>
              </a:rPr>
              <a:t>Cons</a:t>
            </a:r>
            <a:r>
              <a:rPr lang="en-US" sz="2400">
                <a:solidFill>
                  <a:srgbClr val="E53935"/>
                </a:solidFill>
                <a:latin typeface="Telegraf"/>
              </a:rPr>
              <a:t>: The opportunity cost of using government funds, (may have to give up other things such as healthcare)</a:t>
            </a:r>
          </a:p>
          <a:p>
            <a:pPr>
              <a:lnSpc>
                <a:spcPts val="4199"/>
              </a:lnSpc>
            </a:pP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281516"/>
                </a:solidFill>
                <a:latin typeface="Telegraf Bold"/>
              </a:rPr>
              <a:t>Direct Government Provision</a:t>
            </a:r>
          </a:p>
          <a:p>
            <a:pPr>
              <a:lnSpc>
                <a:spcPts val="3360"/>
              </a:lnSpc>
            </a:pPr>
            <a:r>
              <a:rPr lang="en-US" sz="2400" u="sng">
                <a:solidFill>
                  <a:srgbClr val="3E893E"/>
                </a:solidFill>
                <a:latin typeface="Telegraf"/>
              </a:rPr>
              <a:t>Pros</a:t>
            </a:r>
            <a:r>
              <a:rPr lang="en-US" sz="2400">
                <a:solidFill>
                  <a:srgbClr val="3E893E"/>
                </a:solidFill>
                <a:latin typeface="Telegraf"/>
              </a:rPr>
              <a:t>: Government is in full control </a:t>
            </a:r>
          </a:p>
          <a:p>
            <a:pPr>
              <a:lnSpc>
                <a:spcPts val="3360"/>
              </a:lnSpc>
            </a:pPr>
            <a:r>
              <a:rPr lang="en-US" sz="2400" u="sng">
                <a:solidFill>
                  <a:srgbClr val="DB2C3D"/>
                </a:solidFill>
                <a:latin typeface="Telegraf"/>
              </a:rPr>
              <a:t>Cons</a:t>
            </a:r>
            <a:r>
              <a:rPr lang="en-US" sz="2400">
                <a:solidFill>
                  <a:srgbClr val="DB2C3D"/>
                </a:solidFill>
                <a:latin typeface="Telegraf"/>
              </a:rPr>
              <a:t>:  High costs and opportunity cost, lack of expertise by the government, private firms discouraged from joining market</a:t>
            </a:r>
          </a:p>
          <a:p>
            <a:pPr>
              <a:lnSpc>
                <a:spcPts val="4199"/>
              </a:lnSpc>
            </a:pP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281516"/>
                </a:solidFill>
                <a:latin typeface="Telegraf Bold"/>
              </a:rPr>
              <a:t>Positive Advertisements</a:t>
            </a:r>
          </a:p>
          <a:p>
            <a:pPr>
              <a:lnSpc>
                <a:spcPts val="3360"/>
              </a:lnSpc>
            </a:pPr>
            <a:r>
              <a:rPr lang="en-US" sz="2400" u="sng">
                <a:solidFill>
                  <a:srgbClr val="3E893E"/>
                </a:solidFill>
                <a:latin typeface="Telegraf"/>
              </a:rPr>
              <a:t>Pros</a:t>
            </a:r>
            <a:r>
              <a:rPr lang="en-US" sz="2400">
                <a:solidFill>
                  <a:srgbClr val="3E893E"/>
                </a:solidFill>
                <a:latin typeface="Telegraf"/>
              </a:rPr>
              <a:t>: Aim to increase Demand Naturally</a:t>
            </a:r>
          </a:p>
          <a:p>
            <a:pPr>
              <a:lnSpc>
                <a:spcPts val="3360"/>
              </a:lnSpc>
            </a:pPr>
            <a:r>
              <a:rPr lang="en-US" sz="2400" u="sng">
                <a:solidFill>
                  <a:srgbClr val="E53935"/>
                </a:solidFill>
                <a:latin typeface="Telegraf"/>
              </a:rPr>
              <a:t>Cons</a:t>
            </a:r>
            <a:r>
              <a:rPr lang="en-US" sz="2400">
                <a:solidFill>
                  <a:srgbClr val="E53935"/>
                </a:solidFill>
                <a:latin typeface="Telegraf"/>
              </a:rPr>
              <a:t>: High costs and opportunity cost</a:t>
            </a:r>
          </a:p>
          <a:p>
            <a:pPr>
              <a:lnSpc>
                <a:spcPts val="4199"/>
              </a:lnSpc>
            </a:pP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281516"/>
                </a:solidFill>
                <a:latin typeface="Telegraf Bold"/>
              </a:rPr>
              <a:t>Compulsory Legislation</a:t>
            </a:r>
          </a:p>
          <a:p>
            <a:pPr>
              <a:lnSpc>
                <a:spcPts val="3220"/>
              </a:lnSpc>
            </a:pPr>
            <a:r>
              <a:rPr lang="en-US" sz="2300" u="sng">
                <a:solidFill>
                  <a:srgbClr val="3E893E"/>
                </a:solidFill>
                <a:latin typeface="Telegraf"/>
              </a:rPr>
              <a:t>Pros: </a:t>
            </a:r>
            <a:r>
              <a:rPr lang="en-US" sz="2300">
                <a:solidFill>
                  <a:srgbClr val="3E893E"/>
                </a:solidFill>
                <a:latin typeface="Telegraf"/>
              </a:rPr>
              <a:t>Shifts demand effectively</a:t>
            </a:r>
          </a:p>
          <a:p>
            <a:pPr>
              <a:lnSpc>
                <a:spcPts val="3220"/>
              </a:lnSpc>
            </a:pPr>
            <a:r>
              <a:rPr lang="en-US" sz="2300" u="sng">
                <a:solidFill>
                  <a:srgbClr val="E53935"/>
                </a:solidFill>
                <a:latin typeface="Telegraf"/>
              </a:rPr>
              <a:t>Cons</a:t>
            </a:r>
            <a:r>
              <a:rPr lang="en-US" sz="2300">
                <a:solidFill>
                  <a:srgbClr val="E53935"/>
                </a:solidFill>
                <a:latin typeface="Telegraf"/>
              </a:rPr>
              <a:t>: Government must provide for free, anger from residents, cost of enforcing law</a:t>
            </a:r>
          </a:p>
          <a:p>
            <a:pPr>
              <a:lnSpc>
                <a:spcPts val="4199"/>
              </a:lnSpc>
            </a:pP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419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802495" y="5582550"/>
            <a:ext cx="5485505" cy="2772673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161230" y="1226294"/>
            <a:ext cx="14084362" cy="607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D37F22"/>
                </a:solidFill>
                <a:latin typeface="Telegraf Bold"/>
              </a:rPr>
              <a:t>The goal is to increase the consumption for the benefit of society.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223470"/>
            <a:ext cx="16349422" cy="1610460"/>
            <a:chOff x="0" y="0"/>
            <a:chExt cx="21799229" cy="214728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21799229" cy="1291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Government Responses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659600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E893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17683" y="5720607"/>
            <a:ext cx="3995097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973051" y="4516814"/>
            <a:ext cx="14084362" cy="73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5F7FA"/>
                </a:solidFill>
                <a:latin typeface="Telegraf Bold"/>
              </a:rPr>
              <a:t>Vaccine Mandate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550327"/>
            <a:ext cx="16349422" cy="1610460"/>
            <a:chOff x="0" y="0"/>
            <a:chExt cx="21799229" cy="214728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91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F5F7FA"/>
                  </a:solidFill>
                  <a:latin typeface="League Spartan"/>
                </a:rPr>
                <a:t>Real World Connection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9600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E893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r:id="rId3" tooltip="https://www.npr.org/2021/12/04/1061483601/greece-and-austria-are-mandating-covid-19-vaccinations-and-fining-people-who-ref?t=1638790164373"/>
          </p:cNvPr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409082" y="3742611"/>
            <a:ext cx="3139937" cy="313993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118066">
            <a:off x="9706095" y="3183621"/>
            <a:ext cx="2004513" cy="2404213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101819" y="2071536"/>
            <a:ext cx="14084362" cy="1444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5F7FA"/>
                </a:solidFill>
                <a:latin typeface="Telegraf Bold"/>
              </a:rPr>
              <a:t>Read the following article or Listen and answer the questions below with your group.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584901"/>
            <a:ext cx="16349422" cy="1610460"/>
            <a:chOff x="0" y="0"/>
            <a:chExt cx="21799229" cy="214728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21799229" cy="1291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F5F7FA"/>
                  </a:solidFill>
                  <a:latin typeface="League Spartan"/>
                </a:rPr>
                <a:t>Vaccine Mandates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659600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87160" y="7417187"/>
            <a:ext cx="17032501" cy="1841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4056" indent="-367028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5F7FA"/>
                </a:solidFill>
                <a:latin typeface="Telegraf"/>
              </a:rPr>
              <a:t>What are your initial thoughts on COVID vaccine mandates?</a:t>
            </a:r>
          </a:p>
          <a:p>
            <a:pPr algn="ctr" marL="734056" indent="-367028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5F7FA"/>
                </a:solidFill>
                <a:latin typeface="Telegraf"/>
              </a:rPr>
              <a:t>Explain the economic rationale for or against them</a:t>
            </a:r>
          </a:p>
          <a:p>
            <a:pPr algn="ctr" marL="734056" indent="-367028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5F7FA"/>
                </a:solidFill>
                <a:latin typeface="Telegraf"/>
              </a:rPr>
              <a:t>Do you think COVID vaccine mandate are legal? Would you support them?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46299" y="5386641"/>
            <a:ext cx="4595403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723560" y="1211674"/>
            <a:ext cx="17078107" cy="3035241"/>
            <a:chOff x="0" y="0"/>
            <a:chExt cx="22770810" cy="404698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52400"/>
              <a:ext cx="22770810" cy="32064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</a:p>
            <a:p>
              <a:pPr algn="ctr">
                <a:lnSpc>
                  <a:spcPts val="6079"/>
                </a:lnSpc>
              </a:pPr>
            </a:p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Welfare Loss/Gain Calculation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3555538"/>
              <a:ext cx="22770810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3031126" y="4810011"/>
            <a:ext cx="12225749" cy="1153260"/>
            <a:chOff x="0" y="0"/>
            <a:chExt cx="16300998" cy="153768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95250"/>
              <a:ext cx="16300998" cy="7580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90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050000"/>
              <a:ext cx="16300998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2258901"/>
            <a:ext cx="9476083" cy="7849029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23470"/>
            <a:ext cx="16349422" cy="1610460"/>
            <a:chOff x="0" y="0"/>
            <a:chExt cx="21799229" cy="214728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91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Welfare Gain/Loss Calculation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9600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90241" y="1512862"/>
            <a:ext cx="14084362" cy="2729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DF402B"/>
                </a:solidFill>
                <a:latin typeface="Telegraf Bold"/>
              </a:rPr>
              <a:t>Area of a Triangle = 1/2 (base x height)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391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  </a:t>
            </a:r>
          </a:p>
          <a:p>
            <a:pPr algn="ctr">
              <a:lnSpc>
                <a:spcPts val="440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9476083" y="3229536"/>
            <a:ext cx="8605531" cy="4284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58496" indent="-329248" lvl="1">
              <a:lnSpc>
                <a:spcPts val="4270"/>
              </a:lnSpc>
              <a:buFont typeface="Arial"/>
              <a:buChar char="•"/>
            </a:pPr>
            <a:r>
              <a:rPr lang="en-US" sz="3050">
                <a:solidFill>
                  <a:srgbClr val="3E893E"/>
                </a:solidFill>
                <a:latin typeface="Telegraf Bold"/>
              </a:rPr>
              <a:t>Determine whether this is a welfare gain or loss.</a:t>
            </a:r>
          </a:p>
          <a:p>
            <a:pPr algn="ctr" marL="658496" indent="-329248" lvl="1">
              <a:lnSpc>
                <a:spcPts val="4270"/>
              </a:lnSpc>
              <a:buFont typeface="Arial"/>
              <a:buChar char="•"/>
            </a:pPr>
            <a:r>
              <a:rPr lang="en-US" sz="3050">
                <a:solidFill>
                  <a:srgbClr val="3E893E"/>
                </a:solidFill>
                <a:latin typeface="Telegraf Bold"/>
              </a:rPr>
              <a:t>Calculate the amount in Euro. (note the quantity units) Show all work.</a:t>
            </a:r>
          </a:p>
          <a:p>
            <a:pPr>
              <a:lnSpc>
                <a:spcPts val="4270"/>
              </a:lnSpc>
            </a:pPr>
          </a:p>
          <a:p>
            <a:pPr>
              <a:lnSpc>
                <a:spcPts val="3779"/>
              </a:lnSpc>
            </a:pPr>
          </a:p>
          <a:p>
            <a:pPr algn="ctr">
              <a:lnSpc>
                <a:spcPts val="4270"/>
              </a:lnSpc>
            </a:pPr>
            <a:r>
              <a:rPr lang="en-US" sz="3050">
                <a:solidFill>
                  <a:srgbClr val="000000"/>
                </a:solidFill>
                <a:latin typeface="Telegraf Bold"/>
              </a:rPr>
              <a:t>  </a:t>
            </a:r>
          </a:p>
          <a:p>
            <a:pPr algn="ctr">
              <a:lnSpc>
                <a:spcPts val="4270"/>
              </a:lnSpc>
            </a:pP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23470"/>
            <a:ext cx="16349422" cy="1610460"/>
            <a:chOff x="0" y="0"/>
            <a:chExt cx="21799229" cy="214728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71450"/>
              <a:ext cx="21799229" cy="1291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Welfare Gain/Loss Calculation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659600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90241" y="1512862"/>
            <a:ext cx="14084362" cy="2729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DF402B"/>
                </a:solidFill>
                <a:latin typeface="Telegraf Bold"/>
              </a:rPr>
              <a:t>Area of a Triangle = 1/2 (base x height)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391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  </a:t>
            </a:r>
          </a:p>
          <a:p>
            <a:pPr algn="ctr">
              <a:lnSpc>
                <a:spcPts val="440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0" y="2958371"/>
            <a:ext cx="8605531" cy="6516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70"/>
              </a:lnSpc>
            </a:pPr>
            <a:r>
              <a:rPr lang="en-US" sz="3050">
                <a:solidFill>
                  <a:srgbClr val="3E893E"/>
                </a:solidFill>
                <a:latin typeface="Telegraf Bold"/>
              </a:rPr>
              <a:t>Welfare Gain</a:t>
            </a:r>
          </a:p>
          <a:p>
            <a:pPr algn="ctr">
              <a:lnSpc>
                <a:spcPts val="4270"/>
              </a:lnSpc>
            </a:pPr>
          </a:p>
          <a:p>
            <a:pPr algn="ctr">
              <a:lnSpc>
                <a:spcPts val="4270"/>
              </a:lnSpc>
            </a:pPr>
            <a:r>
              <a:rPr lang="en-US" sz="3050">
                <a:solidFill>
                  <a:srgbClr val="3E893E"/>
                </a:solidFill>
                <a:latin typeface="Telegraf Bold"/>
              </a:rPr>
              <a:t>Potential Welfare Gain = 1/2(base*height)</a:t>
            </a:r>
          </a:p>
          <a:p>
            <a:pPr algn="ctr">
              <a:lnSpc>
                <a:spcPts val="4270"/>
              </a:lnSpc>
            </a:pPr>
          </a:p>
          <a:p>
            <a:pPr algn="ctr">
              <a:lnSpc>
                <a:spcPts val="4270"/>
              </a:lnSpc>
            </a:pPr>
            <a:r>
              <a:rPr lang="en-US" sz="3050">
                <a:solidFill>
                  <a:srgbClr val="3E893E"/>
                </a:solidFill>
                <a:latin typeface="Telegraf Bold"/>
              </a:rPr>
              <a:t>1/2((6-4)*5Million)</a:t>
            </a:r>
          </a:p>
          <a:p>
            <a:pPr algn="ctr">
              <a:lnSpc>
                <a:spcPts val="4270"/>
              </a:lnSpc>
            </a:pPr>
          </a:p>
          <a:p>
            <a:pPr algn="ctr">
              <a:lnSpc>
                <a:spcPts val="4270"/>
              </a:lnSpc>
            </a:pPr>
            <a:r>
              <a:rPr lang="en-US" sz="3050">
                <a:solidFill>
                  <a:srgbClr val="3E893E"/>
                </a:solidFill>
                <a:latin typeface="Telegraf Bold"/>
              </a:rPr>
              <a:t>1/2( 2 * 5 Million)</a:t>
            </a:r>
          </a:p>
          <a:p>
            <a:pPr algn="ctr">
              <a:lnSpc>
                <a:spcPts val="4270"/>
              </a:lnSpc>
            </a:pPr>
          </a:p>
          <a:p>
            <a:pPr algn="ctr">
              <a:lnSpc>
                <a:spcPts val="4270"/>
              </a:lnSpc>
            </a:pPr>
            <a:r>
              <a:rPr lang="en-US" sz="3050">
                <a:solidFill>
                  <a:srgbClr val="3E893E"/>
                </a:solidFill>
                <a:latin typeface="Telegraf Bold"/>
              </a:rPr>
              <a:t>1/2(10 Million)</a:t>
            </a:r>
          </a:p>
          <a:p>
            <a:pPr algn="ctr">
              <a:lnSpc>
                <a:spcPts val="4270"/>
              </a:lnSpc>
            </a:pPr>
          </a:p>
          <a:p>
            <a:pPr algn="ctr">
              <a:lnSpc>
                <a:spcPts val="4270"/>
              </a:lnSpc>
            </a:pPr>
            <a:r>
              <a:rPr lang="en-US" sz="3050">
                <a:solidFill>
                  <a:srgbClr val="000000"/>
                </a:solidFill>
                <a:latin typeface="Telegraf Bold"/>
              </a:rPr>
              <a:t> Potential Welfare Gain = EUR 5 Million</a:t>
            </a:r>
          </a:p>
          <a:p>
            <a:pPr algn="ctr">
              <a:lnSpc>
                <a:spcPts val="4270"/>
              </a:lnSpc>
            </a:pP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605531" y="2437971"/>
            <a:ext cx="9476083" cy="784902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44707" y="5406650"/>
            <a:ext cx="10398585" cy="352902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723560" y="1211674"/>
            <a:ext cx="17078107" cy="3035241"/>
            <a:chOff x="0" y="0"/>
            <a:chExt cx="22770810" cy="404698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52400"/>
              <a:ext cx="22770810" cy="32064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</a:p>
            <a:p>
              <a:pPr algn="ctr">
                <a:lnSpc>
                  <a:spcPts val="6079"/>
                </a:lnSpc>
              </a:pPr>
            </a:p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Common Pool Resources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3555538"/>
              <a:ext cx="22770810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2243296"/>
            <a:ext cx="3067396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575314" y="2243296"/>
            <a:ext cx="3712686" cy="3448157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28700" y="1512862"/>
            <a:ext cx="16349422" cy="3945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Also known as </a:t>
            </a:r>
            <a:r>
              <a:rPr lang="en-US" sz="3150">
                <a:solidFill>
                  <a:srgbClr val="000000"/>
                </a:solidFill>
                <a:latin typeface="Telegraf Bold"/>
              </a:rPr>
              <a:t>Common Access Resources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 or </a:t>
            </a:r>
            <a:r>
              <a:rPr lang="en-US" sz="3150">
                <a:solidFill>
                  <a:srgbClr val="000000"/>
                </a:solidFill>
                <a:latin typeface="Telegraf Bold"/>
              </a:rPr>
              <a:t>Common Property Resources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 u="sng">
                <a:solidFill>
                  <a:srgbClr val="000000"/>
                </a:solidFill>
                <a:latin typeface="Telegraf Bold"/>
              </a:rPr>
              <a:t>Definition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Resources that are rivalrous but non-excludable.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Examples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: Fish, Clean Air, Lakes/Rivers, Forest, Fertile Soil</a:t>
            </a:r>
          </a:p>
          <a:p>
            <a:pPr algn="ctr">
              <a:lnSpc>
                <a:spcPts val="4409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223470"/>
            <a:ext cx="16349422" cy="1610460"/>
            <a:chOff x="0" y="0"/>
            <a:chExt cx="21799229" cy="214728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21799229" cy="1291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Common Pool Resources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659600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5991748"/>
            <a:ext cx="8115300" cy="3945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DF402B"/>
                </a:solidFill>
                <a:latin typeface="Telegraf Bold"/>
              </a:rPr>
              <a:t>Rivalrous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DF402B"/>
                </a:solidFill>
                <a:latin typeface="Telegraf"/>
              </a:rPr>
              <a:t>A good when consumed, cannot be consumed by another person.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 u="sng">
                <a:solidFill>
                  <a:srgbClr val="040606"/>
                </a:solidFill>
                <a:latin typeface="Telegraf"/>
              </a:rPr>
              <a:t>Example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40606"/>
                </a:solidFill>
                <a:latin typeface="Telegraf"/>
              </a:rPr>
              <a:t>When one uses fertile soil, there are fewer spots for others to farm.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203411" y="5991748"/>
            <a:ext cx="8115300" cy="4505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961A0"/>
                </a:solidFill>
                <a:latin typeface="Telegraf Bold"/>
              </a:rPr>
              <a:t>Non-Excludable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961A0"/>
                </a:solidFill>
                <a:latin typeface="Telegraf"/>
              </a:rPr>
              <a:t>A good that someone cannot be excluded or prevented from using.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 u="sng">
                <a:solidFill>
                  <a:srgbClr val="040606"/>
                </a:solidFill>
                <a:latin typeface="Telegraf"/>
              </a:rPr>
              <a:t>Example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40606"/>
                </a:solidFill>
                <a:latin typeface="Telegraf"/>
              </a:rPr>
              <a:t> Goods that have no price and are available to use without payment. Clean Air</a:t>
            </a:r>
          </a:p>
          <a:p>
            <a:pPr algn="ctr">
              <a:lnSpc>
                <a:spcPts val="4409"/>
              </a:lnSpc>
            </a:pP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86600" y="5523527"/>
            <a:ext cx="4114800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973089" y="4970015"/>
            <a:ext cx="3744468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613147" y="5143500"/>
            <a:ext cx="5857367" cy="4114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028700" y="2138521"/>
            <a:ext cx="16349422" cy="3385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 Common Pool Resources are rivalrous and non-excludable.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It would be very difficult to charge a price for these items resulting in </a:t>
            </a:r>
            <a:r>
              <a:rPr lang="en-US" sz="3150">
                <a:solidFill>
                  <a:srgbClr val="000000"/>
                </a:solidFill>
                <a:latin typeface="Telegraf Bold"/>
              </a:rPr>
              <a:t>overuse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 and </a:t>
            </a:r>
            <a:r>
              <a:rPr lang="en-US" sz="3150">
                <a:solidFill>
                  <a:srgbClr val="000000"/>
                </a:solidFill>
                <a:latin typeface="Telegraf Bold"/>
              </a:rPr>
              <a:t>over-consumption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 which could lead to </a:t>
            </a:r>
            <a:r>
              <a:rPr lang="en-US" sz="3150">
                <a:solidFill>
                  <a:srgbClr val="E53935"/>
                </a:solidFill>
                <a:latin typeface="Telegraf Bold"/>
              </a:rPr>
              <a:t>severe environmental impacts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 in the long run.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1028700" y="223470"/>
            <a:ext cx="16349422" cy="1610460"/>
            <a:chOff x="0" y="0"/>
            <a:chExt cx="21799229" cy="214728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71450"/>
              <a:ext cx="21799229" cy="1291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Common Pool Resources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659600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r:id="rId4" tooltip="https://www.youtube.com/watch?v=BiSYoeqb_VY&amp;ab_channel=TED-Ed"/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63638" y="2160755"/>
            <a:ext cx="7760725" cy="546161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23560" y="3873565"/>
            <a:ext cx="17078107" cy="37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138521"/>
            <a:ext cx="16349422" cy="5065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Issues surrounding Common Pool Resources lead to discussions about Sustainability.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Definition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the ability of the present generation to meet its needs without compromising the ability of future generations to meet their own needs. 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309655" y="5560830"/>
            <a:ext cx="3668690" cy="472617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2675156" y="5310704"/>
            <a:ext cx="4702966" cy="378588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5143500"/>
            <a:ext cx="4335517" cy="41148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1028700" y="223470"/>
            <a:ext cx="16349422" cy="1610460"/>
            <a:chOff x="0" y="0"/>
            <a:chExt cx="21799229" cy="214728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71450"/>
              <a:ext cx="21799229" cy="1291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Sustainability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659600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989144"/>
            <a:ext cx="16349422" cy="5498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Telegraf Bold"/>
              </a:rPr>
              <a:t>Sustainability is of great importance on a national and global level. These resources are not owned by one country, and therefore, international cooperation is key. </a:t>
            </a:r>
          </a:p>
          <a:p>
            <a:pPr algn="ctr">
              <a:lnSpc>
                <a:spcPts val="3919"/>
              </a:lnSpc>
            </a:p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Telegraf Bold"/>
              </a:rPr>
              <a:t>Some Examples</a:t>
            </a:r>
          </a:p>
          <a:p>
            <a:pPr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elegraf Bold"/>
              </a:rPr>
              <a:t> Carbon Emission Caps and Taxes</a:t>
            </a:r>
          </a:p>
          <a:p>
            <a:pPr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elegraf Bold"/>
              </a:rPr>
              <a:t>Subsidies for Clean and Renewable Technologies (Clean Technology)</a:t>
            </a:r>
          </a:p>
          <a:p>
            <a:pPr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elegraf Bold"/>
              </a:rPr>
              <a:t>Collective Self Governance</a:t>
            </a:r>
          </a:p>
          <a:p>
            <a:pPr marL="1209039" indent="-403013" lvl="2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Telegraf"/>
              </a:rPr>
              <a:t>Participation of industries in the measures planned and taken to resolve environmental sustainability issues. These industries are aware there is a problem and strive to fix them.</a:t>
            </a:r>
          </a:p>
          <a:p>
            <a:pPr marL="1209039" indent="-403013" lvl="2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Telegraf"/>
              </a:rPr>
              <a:t>Examples: Cruise Lines are aware they have a negative impact on the environment. They chose to implement and market their sustainability. 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224518" y="1209798"/>
            <a:ext cx="2248084" cy="269966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65362" y="1312747"/>
            <a:ext cx="2403367" cy="2493766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28700" y="470201"/>
            <a:ext cx="16349422" cy="2371452"/>
            <a:chOff x="0" y="0"/>
            <a:chExt cx="21799229" cy="316193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38100"/>
              <a:ext cx="21799229" cy="25156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52"/>
                </a:lnSpc>
              </a:pPr>
              <a:r>
                <a:rPr lang="en-US" sz="5900" spc="-295">
                  <a:solidFill>
                    <a:srgbClr val="000000"/>
                  </a:solidFill>
                  <a:latin typeface="League Spartan"/>
                </a:rPr>
                <a:t>Government Responses to Sustainability Threats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67425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07174" y="5143500"/>
            <a:ext cx="4073652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723560" y="1211674"/>
            <a:ext cx="17078107" cy="3035241"/>
            <a:chOff x="0" y="0"/>
            <a:chExt cx="22770810" cy="404698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52400"/>
              <a:ext cx="22770810" cy="32064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</a:p>
            <a:p>
              <a:pPr algn="ctr">
                <a:lnSpc>
                  <a:spcPts val="6079"/>
                </a:lnSpc>
              </a:pPr>
            </a:p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International Cooperation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3555538"/>
              <a:ext cx="22770810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108104" y="6076669"/>
            <a:ext cx="3461349" cy="359154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660016" y="5815040"/>
            <a:ext cx="4173459" cy="41148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28700" y="2654348"/>
            <a:ext cx="16349422" cy="2014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Telegraf Bold"/>
              </a:rPr>
              <a:t>Countries must cooperate to develop, set, and enforce policies designed to slow, halt, and reverse climate change.</a:t>
            </a:r>
          </a:p>
          <a:p>
            <a:pPr algn="ctr"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Telegraf Bold"/>
              </a:rPr>
              <a:t>Example: Paris Climate Accord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949725"/>
            <a:ext cx="16349422" cy="1412403"/>
            <a:chOff x="0" y="0"/>
            <a:chExt cx="21799229" cy="188320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38100"/>
              <a:ext cx="21799229" cy="12369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52"/>
                </a:lnSpc>
              </a:pPr>
              <a:r>
                <a:rPr lang="en-US" sz="5900" spc="-295">
                  <a:solidFill>
                    <a:srgbClr val="000000"/>
                  </a:solidFill>
                  <a:latin typeface="League Spartan"/>
                </a:rPr>
                <a:t>International Cooperation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39552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4316" y="2055991"/>
            <a:ext cx="13426679" cy="7489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Telegraf Bold"/>
              </a:rPr>
              <a:t>Lack of Shared Responsibility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Telegraf"/>
              </a:rPr>
              <a:t>Not all countries produce large CO2 Emissions. The countries most affected are small islands with little/no C02 footprint while those larger countries responsible for large emissions are slow to act.</a:t>
            </a:r>
          </a:p>
          <a:p>
            <a:pPr algn="ctr"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Telegraf Bold"/>
              </a:rPr>
              <a:t>Inequality of Resources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Telegraf"/>
              </a:rPr>
              <a:t>Not all countries have the ability to devote resources to combat climate change. Developing countries find it much more difficult to transition to clean technology and renewable energy</a:t>
            </a:r>
          </a:p>
          <a:p>
            <a:pPr>
              <a:lnSpc>
                <a:spcPts val="3919"/>
              </a:lnSpc>
            </a:pPr>
          </a:p>
          <a:p>
            <a:pPr>
              <a:lnSpc>
                <a:spcPts val="3919"/>
              </a:lnSpc>
            </a:p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Telegraf Bold"/>
              </a:rPr>
              <a:t>Political Disagreements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Telegraf"/>
              </a:rPr>
              <a:t>Some governments are more committed than others to reducing environmental impacts and there are different views about which methods are best. 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294283" y="1310721"/>
            <a:ext cx="3448306" cy="300864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294283" y="4319367"/>
            <a:ext cx="3761835" cy="268501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03054" y="7446675"/>
            <a:ext cx="2939535" cy="2840325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1028700" y="466437"/>
            <a:ext cx="16349422" cy="1412403"/>
            <a:chOff x="0" y="0"/>
            <a:chExt cx="21799229" cy="1883205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38100"/>
              <a:ext cx="21799229" cy="12369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52"/>
                </a:lnSpc>
              </a:pPr>
              <a:r>
                <a:rPr lang="en-US" sz="5900" spc="-295">
                  <a:solidFill>
                    <a:srgbClr val="000000"/>
                  </a:solidFill>
                  <a:latin typeface="League Spartan"/>
                </a:rPr>
                <a:t>International Cooperation Challenges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39552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16245" y="2900732"/>
            <a:ext cx="6120618" cy="54863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893808" y="375818"/>
            <a:ext cx="16365492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59"/>
              </a:lnSpc>
            </a:pPr>
            <a:r>
              <a:rPr lang="en-US" sz="8799" spc="-439">
                <a:solidFill>
                  <a:srgbClr val="000000"/>
                </a:solidFill>
                <a:latin typeface="League Spartan"/>
              </a:rPr>
              <a:t>Review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04946" y="1117948"/>
            <a:ext cx="17078107" cy="37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73951" y="1614427"/>
            <a:ext cx="15785349" cy="5499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3"/>
              </a:lnSpc>
            </a:pPr>
            <a:r>
              <a:rPr lang="en-US" sz="4387">
                <a:solidFill>
                  <a:srgbClr val="000000"/>
                </a:solidFill>
                <a:latin typeface="Abril Fatface"/>
              </a:rPr>
              <a:t>Diagrams and Rationale</a:t>
            </a:r>
          </a:p>
          <a:p>
            <a:pPr algn="ctr">
              <a:lnSpc>
                <a:spcPts val="6143"/>
              </a:lnSpc>
            </a:pPr>
          </a:p>
          <a:p>
            <a:pPr marL="604515" indent="-302257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bril Fatface"/>
              </a:rPr>
              <a:t>C</a:t>
            </a:r>
            <a:r>
              <a:rPr lang="en-US" sz="2799">
                <a:solidFill>
                  <a:srgbClr val="000000"/>
                </a:solidFill>
                <a:latin typeface="Abril Fatface"/>
              </a:rPr>
              <a:t>oncepts of MSB, MPB, MSC, MPC</a:t>
            </a:r>
          </a:p>
          <a:p>
            <a:pPr marL="604515" indent="-302257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bril Fatface"/>
              </a:rPr>
              <a:t>Over-production vs under-production</a:t>
            </a:r>
          </a:p>
          <a:p>
            <a:pPr marL="604515" indent="-302257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bril Fatface"/>
              </a:rPr>
              <a:t>Socially Optimal Quantity</a:t>
            </a:r>
          </a:p>
          <a:p>
            <a:pPr marL="604515" indent="-302257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bril Fatface"/>
              </a:rPr>
              <a:t>Negative Externalities of Production and Consumption</a:t>
            </a:r>
          </a:p>
          <a:p>
            <a:pPr marL="1209029" indent="-403010" lvl="2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Abril Fatface"/>
              </a:rPr>
              <a:t>Draw Diagrams, explain welfare loss/gain, and government responses</a:t>
            </a:r>
          </a:p>
          <a:p>
            <a:pPr marL="604515" indent="-302257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bril Fatface"/>
              </a:rPr>
              <a:t>Positive Externalities of Production and Consumption</a:t>
            </a:r>
          </a:p>
          <a:p>
            <a:pPr marL="1209029" indent="-403010" lvl="2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Abril Fatface"/>
              </a:rPr>
              <a:t>Draw Diagrams, explain welfare loss/gain, and government responses</a:t>
            </a:r>
          </a:p>
          <a:p>
            <a:pPr>
              <a:lnSpc>
                <a:spcPts val="3919"/>
              </a:lnSpc>
            </a:pP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68450" y="6311160"/>
            <a:ext cx="5477271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642303"/>
            <a:ext cx="16349422" cy="2186524"/>
            <a:chOff x="0" y="0"/>
            <a:chExt cx="21799229" cy="29153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21799229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FFFFFF"/>
                  </a:solidFill>
                  <a:latin typeface="League Spartan"/>
                </a:rPr>
                <a:t>Practice Question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2768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296560" y="7487881"/>
            <a:ext cx="1576059" cy="269988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251079" y="4377477"/>
            <a:ext cx="17667021" cy="1532047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909878" y="609970"/>
            <a:ext cx="16349422" cy="1488024"/>
            <a:chOff x="0" y="0"/>
            <a:chExt cx="21799229" cy="198403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52400"/>
              <a:ext cx="21799229" cy="1147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FFFFFF"/>
                  </a:solidFill>
                  <a:latin typeface="League Spartan"/>
                </a:rPr>
                <a:t>Paper 1  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4963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55882" y="2938733"/>
            <a:ext cx="1333049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 Bold"/>
              </a:rPr>
              <a:t>M13/3/ECONO/SP1/ENG/TZ1/XX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83903" y="2337908"/>
            <a:ext cx="16720195" cy="5611184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09878" y="609970"/>
            <a:ext cx="16349422" cy="1488024"/>
            <a:chOff x="0" y="0"/>
            <a:chExt cx="21799229" cy="19840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52400"/>
              <a:ext cx="21799229" cy="1147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FFFFFF"/>
                  </a:solidFill>
                  <a:latin typeface="League Spartan"/>
                </a:rPr>
                <a:t>Check Answers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4963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205213" y="5386641"/>
            <a:ext cx="411480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723560" y="1211674"/>
            <a:ext cx="17078107" cy="3035241"/>
            <a:chOff x="0" y="0"/>
            <a:chExt cx="22770810" cy="404698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52400"/>
              <a:ext cx="22770810" cy="32064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 u="sng">
                  <a:solidFill>
                    <a:srgbClr val="000000"/>
                  </a:solidFill>
                  <a:latin typeface="League Spartan"/>
                </a:rPr>
                <a:t>Review</a:t>
              </a:r>
            </a:p>
            <a:p>
              <a:pPr algn="ctr">
                <a:lnSpc>
                  <a:spcPts val="6079"/>
                </a:lnSpc>
              </a:pPr>
            </a:p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Why do market failures exist?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3555538"/>
              <a:ext cx="22770810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3031126" y="4810011"/>
            <a:ext cx="12225749" cy="1153260"/>
            <a:chOff x="0" y="0"/>
            <a:chExt cx="16300998" cy="153768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95250"/>
              <a:ext cx="16300998" cy="7580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90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050000"/>
              <a:ext cx="16300998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2A5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240232" y="5481919"/>
            <a:ext cx="1807535" cy="2351265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323541" y="8335960"/>
            <a:ext cx="3640917" cy="1951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84"/>
              </a:lnSpc>
              <a:spcBef>
                <a:spcPct val="0"/>
              </a:spcBef>
            </a:pPr>
            <a:r>
              <a:rPr lang="en-US" sz="8204">
                <a:solidFill>
                  <a:srgbClr val="FEE000"/>
                </a:solidFill>
                <a:latin typeface="Organic"/>
              </a:rPr>
              <a:t>BANANAOMICS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59558" y="3405505"/>
            <a:ext cx="12890475" cy="2310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FFFFFF"/>
                </a:solidFill>
                <a:latin typeface="Telegraf Bold"/>
              </a:rPr>
              <a:t>Visit </a:t>
            </a:r>
            <a:r>
              <a:rPr lang="en-US" sz="4299" u="sng">
                <a:solidFill>
                  <a:srgbClr val="F8CF26"/>
                </a:solidFill>
                <a:latin typeface="Telegraf Bold"/>
              </a:rPr>
              <a:t>bananaomics.com</a:t>
            </a:r>
            <a:r>
              <a:rPr lang="en-US" sz="4299">
                <a:solidFill>
                  <a:srgbClr val="FFFFFF"/>
                </a:solidFill>
                <a:latin typeface="Telegraf"/>
              </a:rPr>
              <a:t> </a:t>
            </a:r>
            <a:r>
              <a:rPr lang="en-US" sz="4299">
                <a:solidFill>
                  <a:srgbClr val="FFFFFF"/>
                </a:solidFill>
                <a:latin typeface="Telegraf Bold"/>
              </a:rPr>
              <a:t>to purchase package deals with discount prices!</a:t>
            </a:r>
          </a:p>
          <a:p>
            <a:pPr>
              <a:lnSpc>
                <a:spcPts val="601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893808" y="1238250"/>
            <a:ext cx="16365492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59"/>
              </a:lnSpc>
            </a:pPr>
            <a:r>
              <a:rPr lang="en-US" sz="8799" spc="-439">
                <a:solidFill>
                  <a:srgbClr val="FFFFFF"/>
                </a:solidFill>
                <a:latin typeface="League Spartan"/>
              </a:rPr>
              <a:t>Enjoying The Content?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04946" y="499519"/>
            <a:ext cx="17078107" cy="1553409"/>
            <a:chOff x="0" y="0"/>
            <a:chExt cx="22770810" cy="2071213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52400"/>
              <a:ext cx="22770810" cy="1230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Optimal Social Quantity</a:t>
              </a:r>
            </a:p>
            <a:p>
              <a:pPr algn="ctr">
                <a:lnSpc>
                  <a:spcPts val="1139"/>
                </a:lnSpc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579762"/>
              <a:ext cx="22770810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69140" y="1510357"/>
            <a:ext cx="16654354" cy="7113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40"/>
              </a:lnSpc>
            </a:pPr>
            <a:r>
              <a:rPr lang="en-US" sz="3200" spc="-160">
                <a:solidFill>
                  <a:srgbClr val="000000"/>
                </a:solidFill>
                <a:latin typeface="League Spartan"/>
              </a:rPr>
              <a:t>New terms to know</a:t>
            </a:r>
          </a:p>
          <a:p>
            <a:pPr>
              <a:lnSpc>
                <a:spcPts val="5440"/>
              </a:lnSpc>
            </a:pPr>
            <a:r>
              <a:rPr lang="en-US" sz="3200" spc="-160">
                <a:solidFill>
                  <a:srgbClr val="000000"/>
                </a:solidFill>
                <a:latin typeface="League Spartan"/>
              </a:rPr>
              <a:t>MPC (Marginal Private Cost)</a:t>
            </a:r>
          </a:p>
          <a:p>
            <a:pPr>
              <a:lnSpc>
                <a:spcPts val="4079"/>
              </a:lnSpc>
            </a:pPr>
            <a:r>
              <a:rPr lang="en-US" sz="2400" spc="-120">
                <a:solidFill>
                  <a:srgbClr val="000000"/>
                </a:solidFill>
                <a:latin typeface="Telegraf"/>
              </a:rPr>
              <a:t>The cost for firms to produce an additional unit of a good or service</a:t>
            </a:r>
          </a:p>
          <a:p>
            <a:pPr>
              <a:lnSpc>
                <a:spcPts val="4079"/>
              </a:lnSpc>
            </a:pPr>
          </a:p>
          <a:p>
            <a:pPr>
              <a:lnSpc>
                <a:spcPts val="5440"/>
              </a:lnSpc>
            </a:pPr>
            <a:r>
              <a:rPr lang="en-US" sz="3200" spc="-160">
                <a:solidFill>
                  <a:srgbClr val="000000"/>
                </a:solidFill>
                <a:latin typeface="League Spartan"/>
              </a:rPr>
              <a:t>MSC (Marginal Social Cost)</a:t>
            </a:r>
          </a:p>
          <a:p>
            <a:pPr>
              <a:lnSpc>
                <a:spcPts val="4079"/>
              </a:lnSpc>
            </a:pPr>
            <a:r>
              <a:rPr lang="en-US" sz="2400" spc="-120">
                <a:solidFill>
                  <a:srgbClr val="000000"/>
                </a:solidFill>
                <a:latin typeface="Telegraf"/>
              </a:rPr>
              <a:t>The total cost to society is when an additional unit of a good or service is produced. MSC includes MPC.</a:t>
            </a:r>
          </a:p>
          <a:p>
            <a:pPr>
              <a:lnSpc>
                <a:spcPts val="4079"/>
              </a:lnSpc>
            </a:pPr>
          </a:p>
          <a:p>
            <a:pPr>
              <a:lnSpc>
                <a:spcPts val="5440"/>
              </a:lnSpc>
            </a:pPr>
            <a:r>
              <a:rPr lang="en-US" sz="3200" spc="-160">
                <a:solidFill>
                  <a:srgbClr val="000000"/>
                </a:solidFill>
                <a:latin typeface="League Spartan"/>
              </a:rPr>
              <a:t>MPB (Marginal Private Benefit)</a:t>
            </a:r>
          </a:p>
          <a:p>
            <a:pPr>
              <a:lnSpc>
                <a:spcPts val="4079"/>
              </a:lnSpc>
            </a:pPr>
            <a:r>
              <a:rPr lang="en-US" sz="2400" spc="-120">
                <a:solidFill>
                  <a:srgbClr val="000000"/>
                </a:solidFill>
                <a:latin typeface="Telegraf"/>
              </a:rPr>
              <a:t>The benefit to consumers of consuming an additional unit of a good or service.</a:t>
            </a:r>
          </a:p>
          <a:p>
            <a:pPr>
              <a:lnSpc>
                <a:spcPts val="5440"/>
              </a:lnSpc>
            </a:pPr>
          </a:p>
          <a:p>
            <a:pPr>
              <a:lnSpc>
                <a:spcPts val="5440"/>
              </a:lnSpc>
            </a:pPr>
            <a:r>
              <a:rPr lang="en-US" sz="3200" spc="-160">
                <a:solidFill>
                  <a:srgbClr val="000000"/>
                </a:solidFill>
                <a:latin typeface="League Spartan"/>
              </a:rPr>
              <a:t>MSB (Marginal Social Benefit)</a:t>
            </a:r>
          </a:p>
          <a:p>
            <a:pPr>
              <a:lnSpc>
                <a:spcPts val="2279"/>
              </a:lnSpc>
            </a:pPr>
            <a:r>
              <a:rPr lang="en-US" sz="2400" spc="-120">
                <a:solidFill>
                  <a:srgbClr val="000000"/>
                </a:solidFill>
                <a:latin typeface="Telegraf"/>
              </a:rPr>
              <a:t>The total benefit to society when an additional unit of a good or service is consumed.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965481" y="6542244"/>
            <a:ext cx="5717572" cy="356568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592008" y="1897224"/>
            <a:ext cx="3091046" cy="3091046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920914" y="2296759"/>
            <a:ext cx="9359542" cy="7649768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604946" y="499519"/>
            <a:ext cx="17078107" cy="1553409"/>
            <a:chOff x="0" y="0"/>
            <a:chExt cx="22770810" cy="207121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52400"/>
              <a:ext cx="22770810" cy="1230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Optimal Social Quantity</a:t>
              </a:r>
            </a:p>
            <a:p>
              <a:pPr algn="ctr">
                <a:lnSpc>
                  <a:spcPts val="1139"/>
                </a:lnSpc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579762"/>
              <a:ext cx="22770810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384725" y="1555099"/>
            <a:ext cx="16654354" cy="1330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40"/>
              </a:lnSpc>
            </a:pPr>
            <a:r>
              <a:rPr lang="en-US" sz="3200" spc="-160">
                <a:solidFill>
                  <a:srgbClr val="000000"/>
                </a:solidFill>
                <a:latin typeface="League Spartan Bold"/>
              </a:rPr>
              <a:t>Equilibirum </a:t>
            </a:r>
          </a:p>
          <a:p>
            <a:pPr algn="ctr">
              <a:lnSpc>
                <a:spcPts val="5440"/>
              </a:lnSpc>
            </a:pPr>
            <a:r>
              <a:rPr lang="en-US" sz="3200" spc="-160">
                <a:solidFill>
                  <a:srgbClr val="000000"/>
                </a:solidFill>
                <a:latin typeface="League Spartan Bold"/>
              </a:rPr>
              <a:t>MSB = MSC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9140" y="2719288"/>
            <a:ext cx="16654354" cy="4696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40"/>
              </a:lnSpc>
            </a:pPr>
            <a:r>
              <a:rPr lang="en-US" sz="3200" spc="-160">
                <a:solidFill>
                  <a:srgbClr val="000000"/>
                </a:solidFill>
                <a:latin typeface="League Spartan"/>
              </a:rPr>
              <a:t>New terms to know</a:t>
            </a:r>
          </a:p>
          <a:p>
            <a:pPr>
              <a:lnSpc>
                <a:spcPts val="5440"/>
              </a:lnSpc>
            </a:pPr>
            <a:r>
              <a:rPr lang="en-US" sz="3200" spc="-160">
                <a:solidFill>
                  <a:srgbClr val="000000"/>
                </a:solidFill>
                <a:latin typeface="League Spartan"/>
              </a:rPr>
              <a:t>Merit Goods</a:t>
            </a:r>
          </a:p>
          <a:p>
            <a:pPr>
              <a:lnSpc>
                <a:spcPts val="4079"/>
              </a:lnSpc>
            </a:pPr>
            <a:r>
              <a:rPr lang="en-US" sz="2400" spc="-120">
                <a:solidFill>
                  <a:srgbClr val="000000"/>
                </a:solidFill>
                <a:latin typeface="Telegraf"/>
              </a:rPr>
              <a:t>Goods that are beneficial to the individual and society as a whole and are usually, under-provided.</a:t>
            </a:r>
          </a:p>
          <a:p>
            <a:pPr>
              <a:lnSpc>
                <a:spcPts val="5440"/>
              </a:lnSpc>
            </a:pPr>
          </a:p>
          <a:p>
            <a:pPr>
              <a:lnSpc>
                <a:spcPts val="4079"/>
              </a:lnSpc>
            </a:pPr>
          </a:p>
          <a:p>
            <a:pPr>
              <a:lnSpc>
                <a:spcPts val="5440"/>
              </a:lnSpc>
            </a:pPr>
            <a:r>
              <a:rPr lang="en-US" sz="3200" spc="-160">
                <a:solidFill>
                  <a:srgbClr val="000000"/>
                </a:solidFill>
                <a:latin typeface="League Spartan"/>
              </a:rPr>
              <a:t>Demerit Goods </a:t>
            </a:r>
          </a:p>
          <a:p>
            <a:pPr>
              <a:lnSpc>
                <a:spcPts val="4079"/>
              </a:lnSpc>
            </a:pPr>
            <a:r>
              <a:rPr lang="en-US" sz="2400" spc="-120">
                <a:solidFill>
                  <a:srgbClr val="000000"/>
                </a:solidFill>
                <a:latin typeface="Telegraf"/>
              </a:rPr>
              <a:t>Goods that are harmful to the individual and society as a whole and are usually, over-provided.</a:t>
            </a:r>
          </a:p>
          <a:p>
            <a:pPr>
              <a:lnSpc>
                <a:spcPts val="227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561359" y="1533956"/>
            <a:ext cx="3362134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242819" y="7007740"/>
            <a:ext cx="2603937" cy="2603937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604946" y="499519"/>
            <a:ext cx="17078107" cy="1553409"/>
            <a:chOff x="0" y="0"/>
            <a:chExt cx="22770810" cy="2071213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52400"/>
              <a:ext cx="22770810" cy="1230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Optimal Social Quantity</a:t>
              </a:r>
            </a:p>
            <a:p>
              <a:pPr algn="ctr">
                <a:lnSpc>
                  <a:spcPts val="1139"/>
                </a:lnSpc>
              </a:pP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579762"/>
              <a:ext cx="22770810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358383" y="4466501"/>
            <a:ext cx="9769380" cy="2290693"/>
            <a:chOff x="0" y="0"/>
            <a:chExt cx="3304704" cy="774876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304704" cy="774877"/>
            </a:xfrm>
            <a:custGeom>
              <a:avLst/>
              <a:gdLst/>
              <a:ahLst/>
              <a:cxnLst/>
              <a:rect r="r" b="b" t="t" l="l"/>
              <a:pathLst>
                <a:path h="774877" w="3304704">
                  <a:moveTo>
                    <a:pt x="3180244" y="774876"/>
                  </a:moveTo>
                  <a:lnTo>
                    <a:pt x="124460" y="774876"/>
                  </a:lnTo>
                  <a:cubicBezTo>
                    <a:pt x="55880" y="774876"/>
                    <a:pt x="0" y="718996"/>
                    <a:pt x="0" y="6504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80244" y="0"/>
                  </a:lnTo>
                  <a:cubicBezTo>
                    <a:pt x="3248824" y="0"/>
                    <a:pt x="3304704" y="55880"/>
                    <a:pt x="3304704" y="124460"/>
                  </a:cubicBezTo>
                  <a:lnTo>
                    <a:pt x="3304704" y="650417"/>
                  </a:lnTo>
                  <a:cubicBezTo>
                    <a:pt x="3304704" y="718997"/>
                    <a:pt x="3248824" y="774877"/>
                    <a:pt x="3180244" y="774877"/>
                  </a:cubicBezTo>
                  <a:close/>
                </a:path>
              </a:pathLst>
            </a:custGeom>
            <a:solidFill>
              <a:srgbClr val="DF402B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831904" y="6872853"/>
            <a:ext cx="2822338" cy="2970882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604946" y="530575"/>
            <a:ext cx="17078107" cy="1491298"/>
            <a:chOff x="0" y="0"/>
            <a:chExt cx="22770810" cy="198839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52400"/>
              <a:ext cx="22770810" cy="11478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Externalities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496948"/>
              <a:ext cx="22770810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816823" y="2279599"/>
            <a:ext cx="16654354" cy="271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40"/>
              </a:lnSpc>
            </a:pPr>
            <a:r>
              <a:rPr lang="en-US" sz="3200" spc="-160">
                <a:solidFill>
                  <a:srgbClr val="000000"/>
                </a:solidFill>
                <a:latin typeface="League Spartan Bold"/>
              </a:rPr>
              <a:t>When third parties, who are uninvolved, are affected by the benefits and costs involved in producing or consuming a particular good.</a:t>
            </a:r>
          </a:p>
          <a:p>
            <a:pPr algn="ctr">
              <a:lnSpc>
                <a:spcPts val="5440"/>
              </a:lnSpc>
            </a:pPr>
          </a:p>
          <a:p>
            <a:pPr algn="ctr">
              <a:lnSpc>
                <a:spcPts val="544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961377" y="4735414"/>
            <a:ext cx="8563391" cy="2021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40"/>
              </a:lnSpc>
            </a:pPr>
            <a:r>
              <a:rPr lang="en-US" sz="3200" spc="-160">
                <a:solidFill>
                  <a:srgbClr val="F7F7F7"/>
                </a:solidFill>
                <a:latin typeface="League Spartan Bold"/>
              </a:rPr>
              <a:t>Brainstorm with a partner or small group a list of 5 externalities in the real world</a:t>
            </a:r>
          </a:p>
          <a:p>
            <a:pPr algn="ctr">
              <a:lnSpc>
                <a:spcPts val="5440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04946" y="367422"/>
            <a:ext cx="17078107" cy="1553409"/>
            <a:chOff x="0" y="0"/>
            <a:chExt cx="22770810" cy="2071213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52400"/>
              <a:ext cx="22770810" cy="1230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Four Types of Externalities</a:t>
              </a:r>
            </a:p>
            <a:p>
              <a:pPr algn="ctr">
                <a:lnSpc>
                  <a:spcPts val="1139"/>
                </a:lnSpc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579762"/>
              <a:ext cx="22770810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915377" y="5843081"/>
            <a:ext cx="7564076" cy="2313014"/>
            <a:chOff x="0" y="0"/>
            <a:chExt cx="2159656" cy="66040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159656" cy="660400"/>
            </a:xfrm>
            <a:custGeom>
              <a:avLst/>
              <a:gdLst/>
              <a:ahLst/>
              <a:cxnLst/>
              <a:rect r="r" b="b" t="t" l="l"/>
              <a:pathLst>
                <a:path h="660400" w="2159656">
                  <a:moveTo>
                    <a:pt x="203519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35196" y="0"/>
                  </a:lnTo>
                  <a:cubicBezTo>
                    <a:pt x="2103776" y="0"/>
                    <a:pt x="2159656" y="55880"/>
                    <a:pt x="2159656" y="124460"/>
                  </a:cubicBezTo>
                  <a:lnTo>
                    <a:pt x="2159656" y="535940"/>
                  </a:lnTo>
                  <a:cubicBezTo>
                    <a:pt x="2159656" y="604520"/>
                    <a:pt x="2103776" y="660400"/>
                    <a:pt x="2035196" y="660400"/>
                  </a:cubicBezTo>
                  <a:close/>
                </a:path>
              </a:pathLst>
            </a:custGeom>
            <a:solidFill>
              <a:srgbClr val="DF402B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1920831"/>
            <a:ext cx="7564076" cy="2313014"/>
            <a:chOff x="0" y="0"/>
            <a:chExt cx="2159656" cy="66040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2159656" cy="660400"/>
            </a:xfrm>
            <a:custGeom>
              <a:avLst/>
              <a:gdLst/>
              <a:ahLst/>
              <a:cxnLst/>
              <a:rect r="r" b="b" t="t" l="l"/>
              <a:pathLst>
                <a:path h="660400" w="2159656">
                  <a:moveTo>
                    <a:pt x="203519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35196" y="0"/>
                  </a:lnTo>
                  <a:cubicBezTo>
                    <a:pt x="2103776" y="0"/>
                    <a:pt x="2159656" y="55880"/>
                    <a:pt x="2159656" y="124460"/>
                  </a:cubicBezTo>
                  <a:lnTo>
                    <a:pt x="2159656" y="535940"/>
                  </a:lnTo>
                  <a:cubicBezTo>
                    <a:pt x="2159656" y="604520"/>
                    <a:pt x="2103776" y="660400"/>
                    <a:pt x="2035196" y="660400"/>
                  </a:cubicBezTo>
                  <a:close/>
                </a:path>
              </a:pathLst>
            </a:custGeom>
            <a:solidFill>
              <a:srgbClr val="DF402B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695224" y="1920831"/>
            <a:ext cx="7564076" cy="2313014"/>
            <a:chOff x="0" y="0"/>
            <a:chExt cx="2159656" cy="66040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159656" cy="660400"/>
            </a:xfrm>
            <a:custGeom>
              <a:avLst/>
              <a:gdLst/>
              <a:ahLst/>
              <a:cxnLst/>
              <a:rect r="r" b="b" t="t" l="l"/>
              <a:pathLst>
                <a:path h="660400" w="2159656">
                  <a:moveTo>
                    <a:pt x="203519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35196" y="0"/>
                  </a:lnTo>
                  <a:cubicBezTo>
                    <a:pt x="2103776" y="0"/>
                    <a:pt x="2159656" y="55880"/>
                    <a:pt x="2159656" y="124460"/>
                  </a:cubicBezTo>
                  <a:lnTo>
                    <a:pt x="2159656" y="535940"/>
                  </a:lnTo>
                  <a:cubicBezTo>
                    <a:pt x="2159656" y="604520"/>
                    <a:pt x="2103776" y="660400"/>
                    <a:pt x="2035196" y="660400"/>
                  </a:cubicBezTo>
                  <a:close/>
                </a:path>
              </a:pathLst>
            </a:custGeom>
            <a:solidFill>
              <a:srgbClr val="32A566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9695224" y="5843081"/>
            <a:ext cx="7564076" cy="2313014"/>
            <a:chOff x="0" y="0"/>
            <a:chExt cx="2159656" cy="6604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2159656" cy="660400"/>
            </a:xfrm>
            <a:custGeom>
              <a:avLst/>
              <a:gdLst/>
              <a:ahLst/>
              <a:cxnLst/>
              <a:rect r="r" b="b" t="t" l="l"/>
              <a:pathLst>
                <a:path h="660400" w="2159656">
                  <a:moveTo>
                    <a:pt x="203519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35196" y="0"/>
                  </a:lnTo>
                  <a:cubicBezTo>
                    <a:pt x="2103776" y="0"/>
                    <a:pt x="2159656" y="55880"/>
                    <a:pt x="2159656" y="124460"/>
                  </a:cubicBezTo>
                  <a:lnTo>
                    <a:pt x="2159656" y="535940"/>
                  </a:lnTo>
                  <a:cubicBezTo>
                    <a:pt x="2159656" y="604520"/>
                    <a:pt x="2103776" y="660400"/>
                    <a:pt x="2035196" y="660400"/>
                  </a:cubicBezTo>
                  <a:close/>
                </a:path>
              </a:pathLst>
            </a:custGeom>
            <a:solidFill>
              <a:srgbClr val="32A566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0311810" y="2103106"/>
            <a:ext cx="6330905" cy="1674099"/>
            <a:chOff x="0" y="0"/>
            <a:chExt cx="8441206" cy="2232132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95250"/>
              <a:ext cx="8441206" cy="14335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90"/>
                </a:lnSpc>
              </a:pPr>
              <a:r>
                <a:rPr lang="en-US" sz="4200" spc="-210">
                  <a:solidFill>
                    <a:srgbClr val="000000"/>
                  </a:solidFill>
                  <a:latin typeface="League Spartan Bold"/>
                </a:rPr>
                <a:t>Positive externalities of production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1715957"/>
              <a:ext cx="8441206" cy="5161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400" spc="120">
                  <a:solidFill>
                    <a:srgbClr val="F4F2F3"/>
                  </a:solidFill>
                  <a:latin typeface="League Spartan"/>
                </a:rPr>
                <a:t>MSC &lt; MSB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645286" y="2103106"/>
            <a:ext cx="6330905" cy="1674099"/>
            <a:chOff x="0" y="0"/>
            <a:chExt cx="8441206" cy="2232132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95250"/>
              <a:ext cx="8441206" cy="14335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90"/>
                </a:lnSpc>
              </a:pPr>
              <a:r>
                <a:rPr lang="en-US" sz="4200" spc="-210">
                  <a:solidFill>
                    <a:srgbClr val="F4F2F3"/>
                  </a:solidFill>
                  <a:latin typeface="League Spartan Bold"/>
                </a:rPr>
                <a:t>Negative externalities of production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1715957"/>
              <a:ext cx="8441206" cy="5161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400" spc="120">
                  <a:solidFill>
                    <a:srgbClr val="000000"/>
                  </a:solidFill>
                  <a:latin typeface="League Spartan"/>
                </a:rPr>
                <a:t>MSC &gt; MSB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531963" y="6162539"/>
            <a:ext cx="6330905" cy="1674099"/>
            <a:chOff x="0" y="0"/>
            <a:chExt cx="8441206" cy="2232132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95250"/>
              <a:ext cx="8441206" cy="14335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90"/>
                </a:lnSpc>
              </a:pPr>
              <a:r>
                <a:rPr lang="en-US" sz="4200" spc="-210">
                  <a:solidFill>
                    <a:srgbClr val="F4F2F3"/>
                  </a:solidFill>
                  <a:latin typeface="League Spartan Bold"/>
                </a:rPr>
                <a:t>Negative externalities of consumption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1715957"/>
              <a:ext cx="8441206" cy="5161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400" spc="120">
                  <a:solidFill>
                    <a:srgbClr val="000000"/>
                  </a:solidFill>
                  <a:latin typeface="League Spartan"/>
                </a:rPr>
                <a:t>MSC &gt; MSB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311810" y="6162539"/>
            <a:ext cx="6330905" cy="1674099"/>
            <a:chOff x="0" y="0"/>
            <a:chExt cx="8441206" cy="2232132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0" y="95250"/>
              <a:ext cx="8441206" cy="14335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90"/>
                </a:lnSpc>
              </a:pPr>
              <a:r>
                <a:rPr lang="en-US" sz="4200" spc="-210">
                  <a:solidFill>
                    <a:srgbClr val="000000"/>
                  </a:solidFill>
                  <a:latin typeface="League Spartan Bold"/>
                </a:rPr>
                <a:t>Positive externalities of consumption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1715957"/>
              <a:ext cx="8441206" cy="5161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400" spc="120">
                  <a:solidFill>
                    <a:srgbClr val="F4F4F4"/>
                  </a:solidFill>
                  <a:latin typeface="League Spartan"/>
                </a:rPr>
                <a:t>MSC &lt; MSB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DAExfrVnq-s</dc:identifier>
  <dcterms:modified xsi:type="dcterms:W3CDTF">2011-08-01T06:04:30Z</dcterms:modified>
  <cp:revision>1</cp:revision>
  <dc:title>2.8 Market Failures</dc:title>
</cp:coreProperties>
</file>